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1" r:id="rId2"/>
    <p:sldId id="258" r:id="rId3"/>
    <p:sldId id="260" r:id="rId4"/>
    <p:sldId id="266" r:id="rId5"/>
    <p:sldId id="262" r:id="rId6"/>
    <p:sldId id="267" r:id="rId7"/>
    <p:sldId id="268" r:id="rId8"/>
    <p:sldId id="276" r:id="rId9"/>
    <p:sldId id="278" r:id="rId10"/>
    <p:sldId id="277" r:id="rId11"/>
    <p:sldId id="269" r:id="rId12"/>
    <p:sldId id="274" r:id="rId13"/>
    <p:sldId id="275" r:id="rId14"/>
    <p:sldId id="270" r:id="rId15"/>
    <p:sldId id="25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FFFF"/>
    <a:srgbClr val="ED839C"/>
    <a:srgbClr val="FF9FFF"/>
    <a:srgbClr val="FDDFF7"/>
    <a:srgbClr val="FAE0D2"/>
    <a:srgbClr val="C0EAC0"/>
    <a:srgbClr val="00FFFF"/>
    <a:srgbClr val="FFFF99"/>
    <a:srgbClr val="94DC94"/>
    <a:srgbClr val="FF8C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4660"/>
  </p:normalViewPr>
  <p:slideViewPr>
    <p:cSldViewPr snapToGrid="0">
      <p:cViewPr varScale="1">
        <p:scale>
          <a:sx n="56" d="100"/>
          <a:sy n="56" d="100"/>
        </p:scale>
        <p:origin x="1284"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8CED2E-F548-486C-924D-FFC3A2ED115C}" type="datetimeFigureOut">
              <a:rPr lang="en-IN" smtClean="0"/>
              <a:t>05/04/2025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BFD856-31C5-46FA-9938-11D22724281A}" type="slidenum">
              <a:rPr lang="en-IN" smtClean="0"/>
              <a:t>‹#›</a:t>
            </a:fld>
            <a:endParaRPr lang="en-IN"/>
          </a:p>
        </p:txBody>
      </p:sp>
    </p:spTree>
    <p:extLst>
      <p:ext uri="{BB962C8B-B14F-4D97-AF65-F5344CB8AC3E}">
        <p14:creationId xmlns:p14="http://schemas.microsoft.com/office/powerpoint/2010/main" val="3942976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3BFD856-31C5-46FA-9938-11D22724281A}" type="slidenum">
              <a:rPr lang="en-IN" smtClean="0"/>
              <a:t>3</a:t>
            </a:fld>
            <a:endParaRPr lang="en-IN"/>
          </a:p>
        </p:txBody>
      </p:sp>
    </p:spTree>
    <p:extLst>
      <p:ext uri="{BB962C8B-B14F-4D97-AF65-F5344CB8AC3E}">
        <p14:creationId xmlns:p14="http://schemas.microsoft.com/office/powerpoint/2010/main" val="1434402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3BFD856-31C5-46FA-9938-11D22724281A}" type="slidenum">
              <a:rPr lang="en-IN" smtClean="0"/>
              <a:t>11</a:t>
            </a:fld>
            <a:endParaRPr lang="en-IN"/>
          </a:p>
        </p:txBody>
      </p:sp>
    </p:spTree>
    <p:extLst>
      <p:ext uri="{BB962C8B-B14F-4D97-AF65-F5344CB8AC3E}">
        <p14:creationId xmlns:p14="http://schemas.microsoft.com/office/powerpoint/2010/main" val="3675502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1D656-E7FA-5E0A-F550-73759592F9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EB52927B-FFFA-9E2E-876F-B1B34DAA76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487B8D9-FCAD-AFB5-2652-3DA04D631231}"/>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57F3A7ED-8E01-135E-3F7A-A4819F32152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ABD2E00-BC1D-8634-8F68-89FECD00E0BB}"/>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296246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F7351-822D-082B-BB25-CE56840B3A6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FB82819-267F-7348-16CA-39E86C0C3B6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A316526-157D-EE74-4935-5C8CE476BE2D}"/>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280FFD57-BB34-3025-7AEA-89FD786FAC8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7C5FA6-2567-273E-A0E4-578F72228AB0}"/>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2713928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D69597-D7F2-451C-1D22-83E2218C555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AFCB844-5023-2B76-9A7F-62ED26F6A94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BA04D8E-9228-9929-A606-245B8588AEB0}"/>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E3A26CB1-9EA5-C687-A0B0-2AF24BBA4E7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0B472C5-0F66-6985-8F55-BE5BDC2CAEA1}"/>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207865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A4BD9-830B-D57B-D613-91391029D95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6B8C7F4-90DB-56F6-45E5-4AAB0248BD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9C2ABCF-61B2-4898-58CA-5904D4AD65E9}"/>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4F0960B7-D916-377D-249F-8C0975CCDFC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3C26B05-BC66-CEE6-E4FE-813EB89FBD35}"/>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1721078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BAAF-B229-1254-EABE-CE25232876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D2919D6-6113-856A-D3FF-3EE17D78C0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7ADFFD-A87E-0902-4D23-2C4C0E3946B8}"/>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4BC4D53F-7D36-9474-6533-FB3ADBBE4D2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D99AD09-66E7-D147-B9C6-A1B79035AA4B}"/>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35458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A2FC6-465B-89FF-BA22-BE61EBC89B0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A6B1E40-A969-A6EB-A744-8223CDBC25F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677E856-1EC4-DBE0-4049-81D7E0948E8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D8C981FF-26A9-E387-D99F-13A553535326}"/>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6" name="Footer Placeholder 5">
            <a:extLst>
              <a:ext uri="{FF2B5EF4-FFF2-40B4-BE49-F238E27FC236}">
                <a16:creationId xmlns:a16="http://schemas.microsoft.com/office/drawing/2014/main" id="{D643B48E-EBDB-FF78-B196-191102FF330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D599FD1-453D-58EA-C5D8-B580EC4FFA71}"/>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841066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B66BC-EC36-9BB4-F18A-D0689B85E646}"/>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412F159-F8B7-166E-4136-49D1FE3CFA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5F6378B-4CE9-C3CF-C2FC-5729995125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C4155EC4-856F-1854-5436-2FD833FF2E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DE973E-E97C-2DAE-828E-546529F225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E5128883-08CA-424B-177B-82C695930746}"/>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8" name="Footer Placeholder 7">
            <a:extLst>
              <a:ext uri="{FF2B5EF4-FFF2-40B4-BE49-F238E27FC236}">
                <a16:creationId xmlns:a16="http://schemas.microsoft.com/office/drawing/2014/main" id="{03485586-33B3-1EDA-4BFB-801891BA8480}"/>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76AE43D5-356F-565D-FEF2-D328B0230117}"/>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297222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ED789-D114-E6B6-B50A-80ED29D9D897}"/>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E7053C63-496A-5AFB-AD77-FB52A69F75E1}"/>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4" name="Footer Placeholder 3">
            <a:extLst>
              <a:ext uri="{FF2B5EF4-FFF2-40B4-BE49-F238E27FC236}">
                <a16:creationId xmlns:a16="http://schemas.microsoft.com/office/drawing/2014/main" id="{4FF60819-A593-A6B9-0B1B-2520F196597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A22D2668-9F8B-3900-EB85-0C1ACA3A0476}"/>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928240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05385-8F90-423F-9F2D-B3878BDC6000}"/>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3" name="Footer Placeholder 2">
            <a:extLst>
              <a:ext uri="{FF2B5EF4-FFF2-40B4-BE49-F238E27FC236}">
                <a16:creationId xmlns:a16="http://schemas.microsoft.com/office/drawing/2014/main" id="{28F80BF0-422E-4B18-3217-CB66AEF934E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FF8CACE-855E-085D-E183-1A27966CDF72}"/>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728502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AD5ED-2E94-8704-E4AF-2A12B453A4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AD0E82D5-A29A-CFD7-8378-49AEBDCFA3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6365F34-C775-8C17-104E-1E04330855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ED7E4B-EF93-52F8-F599-158846D231D2}"/>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6" name="Footer Placeholder 5">
            <a:extLst>
              <a:ext uri="{FF2B5EF4-FFF2-40B4-BE49-F238E27FC236}">
                <a16:creationId xmlns:a16="http://schemas.microsoft.com/office/drawing/2014/main" id="{9C03714D-746C-CF51-10B7-FEA3B14EC4B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E755194-FD40-2922-57A3-2A0444D79D42}"/>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2079104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B202-E02D-9B6A-E130-7CB0F5E43B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2D165C09-6604-A844-FD14-8AB724276B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E0BB9EC-F982-E8B6-070C-4D62EC5E89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52D217-3FC5-1C0A-73E0-86017272381E}"/>
              </a:ext>
            </a:extLst>
          </p:cNvPr>
          <p:cNvSpPr>
            <a:spLocks noGrp="1"/>
          </p:cNvSpPr>
          <p:nvPr>
            <p:ph type="dt" sz="half" idx="10"/>
          </p:nvPr>
        </p:nvSpPr>
        <p:spPr/>
        <p:txBody>
          <a:bodyPr/>
          <a:lstStyle/>
          <a:p>
            <a:fld id="{E8A15687-55C1-4CA7-B552-A1E7CB72368A}" type="datetimeFigureOut">
              <a:rPr lang="en-IN" smtClean="0"/>
              <a:t>05/04/2025</a:t>
            </a:fld>
            <a:endParaRPr lang="en-IN"/>
          </a:p>
        </p:txBody>
      </p:sp>
      <p:sp>
        <p:nvSpPr>
          <p:cNvPr id="6" name="Footer Placeholder 5">
            <a:extLst>
              <a:ext uri="{FF2B5EF4-FFF2-40B4-BE49-F238E27FC236}">
                <a16:creationId xmlns:a16="http://schemas.microsoft.com/office/drawing/2014/main" id="{0DBD07A7-8CFF-D532-4FC0-F2D44241A0B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F944278-0A4C-B95B-F413-AFC0409954F1}"/>
              </a:ext>
            </a:extLst>
          </p:cNvPr>
          <p:cNvSpPr>
            <a:spLocks noGrp="1"/>
          </p:cNvSpPr>
          <p:nvPr>
            <p:ph type="sldNum" sz="quarter" idx="12"/>
          </p:nvPr>
        </p:nvSpPr>
        <p:spPr/>
        <p:txBody>
          <a:bodyPr/>
          <a:lstStyle/>
          <a:p>
            <a:fld id="{A2F052F9-A459-4A45-A606-8810F1E14A27}" type="slidenum">
              <a:rPr lang="en-IN" smtClean="0"/>
              <a:t>‹#›</a:t>
            </a:fld>
            <a:endParaRPr lang="en-IN"/>
          </a:p>
        </p:txBody>
      </p:sp>
    </p:spTree>
    <p:extLst>
      <p:ext uri="{BB962C8B-B14F-4D97-AF65-F5344CB8AC3E}">
        <p14:creationId xmlns:p14="http://schemas.microsoft.com/office/powerpoint/2010/main" val="4208543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0048E3-9AF4-0F58-10F9-B99146193C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3353AB0-2221-8C8E-72A9-9D24673649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4AD4813-DBB2-5000-8500-3429264DCD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A15687-55C1-4CA7-B552-A1E7CB72368A}" type="datetimeFigureOut">
              <a:rPr lang="en-IN" smtClean="0"/>
              <a:t>05/04/2025</a:t>
            </a:fld>
            <a:endParaRPr lang="en-IN"/>
          </a:p>
        </p:txBody>
      </p:sp>
      <p:sp>
        <p:nvSpPr>
          <p:cNvPr id="5" name="Footer Placeholder 4">
            <a:extLst>
              <a:ext uri="{FF2B5EF4-FFF2-40B4-BE49-F238E27FC236}">
                <a16:creationId xmlns:a16="http://schemas.microsoft.com/office/drawing/2014/main" id="{E0EFC811-7138-6888-ED93-642EBC0476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FF8CAFBB-7589-31E8-C5D4-B15FF0A28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F052F9-A459-4A45-A606-8810F1E14A27}" type="slidenum">
              <a:rPr lang="en-IN" smtClean="0"/>
              <a:t>‹#›</a:t>
            </a:fld>
            <a:endParaRPr lang="en-IN"/>
          </a:p>
        </p:txBody>
      </p:sp>
    </p:spTree>
    <p:extLst>
      <p:ext uri="{BB962C8B-B14F-4D97-AF65-F5344CB8AC3E}">
        <p14:creationId xmlns:p14="http://schemas.microsoft.com/office/powerpoint/2010/main" val="4151239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990939B-E3E3-6BFA-6F82-791F7D1F947D}"/>
              </a:ext>
            </a:extLst>
          </p:cNvPr>
          <p:cNvSpPr txBox="1"/>
          <p:nvPr/>
        </p:nvSpPr>
        <p:spPr>
          <a:xfrm>
            <a:off x="1610264" y="1155940"/>
            <a:ext cx="8971471" cy="3046988"/>
          </a:xfrm>
          <a:prstGeom prst="rect">
            <a:avLst/>
          </a:prstGeom>
          <a:noFill/>
        </p:spPr>
        <p:txBody>
          <a:bodyPr wrap="square" rtlCol="0">
            <a:spAutoFit/>
          </a:bodyPr>
          <a:lstStyle/>
          <a:p>
            <a:pPr algn="ctr"/>
            <a:r>
              <a:rPr lang="en-US" sz="9600" dirty="0">
                <a:solidFill>
                  <a:srgbClr val="9FFFFF"/>
                </a:solidFill>
                <a:latin typeface="Garamond" panose="02020404030301010803" pitchFamily="18" charset="0"/>
              </a:rPr>
              <a:t>TEAM BUILDING</a:t>
            </a:r>
            <a:endParaRPr lang="en-IN" sz="9600" dirty="0">
              <a:solidFill>
                <a:srgbClr val="9FFFFF"/>
              </a:solidFill>
              <a:latin typeface="Garamond" panose="02020404030301010803" pitchFamily="18" charset="0"/>
            </a:endParaRPr>
          </a:p>
        </p:txBody>
      </p:sp>
    </p:spTree>
    <p:extLst>
      <p:ext uri="{BB962C8B-B14F-4D97-AF65-F5344CB8AC3E}">
        <p14:creationId xmlns:p14="http://schemas.microsoft.com/office/powerpoint/2010/main" val="3793654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2052" name="Picture 4" descr="Profile for Indian army group">
            <a:extLst>
              <a:ext uri="{FF2B5EF4-FFF2-40B4-BE49-F238E27FC236}">
                <a16:creationId xmlns:a16="http://schemas.microsoft.com/office/drawing/2014/main" id="{C1409007-189F-0719-BB4F-281F1D1457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9540" y="479739"/>
            <a:ext cx="5612920" cy="5587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213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FA999-08A8-969E-01B4-0BDE411EAD09}"/>
              </a:ext>
            </a:extLst>
          </p:cNvPr>
          <p:cNvSpPr>
            <a:spLocks noGrp="1"/>
          </p:cNvSpPr>
          <p:nvPr>
            <p:ph type="title"/>
          </p:nvPr>
        </p:nvSpPr>
        <p:spPr/>
        <p:txBody>
          <a:bodyPr>
            <a:normAutofit/>
          </a:bodyPr>
          <a:lstStyle/>
          <a:p>
            <a:r>
              <a:rPr lang="en-US" sz="4800" dirty="0">
                <a:solidFill>
                  <a:srgbClr val="9FFFFF"/>
                </a:solidFill>
                <a:latin typeface="Garamond" panose="02020404030301010803" pitchFamily="18" charset="0"/>
              </a:rPr>
              <a:t>Advantages of teamwork</a:t>
            </a:r>
            <a:endParaRPr lang="en-IN" sz="4800" dirty="0">
              <a:solidFill>
                <a:srgbClr val="9FFFFF"/>
              </a:solidFill>
              <a:latin typeface="Garamond" panose="02020404030301010803" pitchFamily="18" charset="0"/>
            </a:endParaRPr>
          </a:p>
        </p:txBody>
      </p:sp>
      <p:sp>
        <p:nvSpPr>
          <p:cNvPr id="3" name="Content Placeholder 2">
            <a:extLst>
              <a:ext uri="{FF2B5EF4-FFF2-40B4-BE49-F238E27FC236}">
                <a16:creationId xmlns:a16="http://schemas.microsoft.com/office/drawing/2014/main" id="{4AFF98C9-247A-23A7-7033-84BCEC9E5E15}"/>
              </a:ext>
            </a:extLst>
          </p:cNvPr>
          <p:cNvSpPr>
            <a:spLocks noGrp="1"/>
          </p:cNvSpPr>
          <p:nvPr>
            <p:ph idx="1"/>
          </p:nvPr>
        </p:nvSpPr>
        <p:spPr>
          <a:xfrm>
            <a:off x="838200" y="1963648"/>
            <a:ext cx="8012502" cy="3630328"/>
          </a:xfrm>
        </p:spPr>
        <p:txBody>
          <a:bodyPr>
            <a:normAutofit/>
          </a:bodyPr>
          <a:lstStyle/>
          <a:p>
            <a:r>
              <a:rPr lang="en-US" dirty="0">
                <a:solidFill>
                  <a:srgbClr val="9FFFFF"/>
                </a:solidFill>
                <a:latin typeface="Garamond" panose="02020404030301010803" pitchFamily="18" charset="0"/>
              </a:rPr>
              <a:t>There is more power in teamwork, Creates SYNERGY</a:t>
            </a:r>
          </a:p>
          <a:p>
            <a:r>
              <a:rPr lang="en-US" dirty="0">
                <a:solidFill>
                  <a:srgbClr val="9FFFFF"/>
                </a:solidFill>
                <a:latin typeface="Garamond" panose="02020404030301010803" pitchFamily="18" charset="0"/>
              </a:rPr>
              <a:t>Gives a sense of security and love</a:t>
            </a:r>
          </a:p>
          <a:p>
            <a:r>
              <a:rPr lang="en-US" dirty="0">
                <a:solidFill>
                  <a:srgbClr val="9FFFFF"/>
                </a:solidFill>
                <a:latin typeface="Garamond" panose="02020404030301010803" pitchFamily="18" charset="0"/>
              </a:rPr>
              <a:t>Positive communication</a:t>
            </a:r>
          </a:p>
          <a:p>
            <a:r>
              <a:rPr lang="en-US" dirty="0">
                <a:solidFill>
                  <a:srgbClr val="9FFFFF"/>
                </a:solidFill>
                <a:latin typeface="Garamond" panose="02020404030301010803" pitchFamily="18" charset="0"/>
              </a:rPr>
              <a:t>Ease in problem solving </a:t>
            </a:r>
          </a:p>
          <a:p>
            <a:r>
              <a:rPr lang="en-US" dirty="0">
                <a:solidFill>
                  <a:srgbClr val="9FFFFF"/>
                </a:solidFill>
                <a:latin typeface="Garamond" panose="02020404030301010803" pitchFamily="18" charset="0"/>
              </a:rPr>
              <a:t>Promotes Skill development</a:t>
            </a:r>
          </a:p>
          <a:p>
            <a:r>
              <a:rPr lang="en-US" dirty="0">
                <a:solidFill>
                  <a:srgbClr val="9FFFFF"/>
                </a:solidFill>
                <a:latin typeface="Garamond" panose="02020404030301010803" pitchFamily="18" charset="0"/>
              </a:rPr>
              <a:t>Ensures Self development</a:t>
            </a:r>
          </a:p>
          <a:p>
            <a:r>
              <a:rPr lang="en-US" sz="2800" dirty="0">
                <a:solidFill>
                  <a:srgbClr val="9FFFFF"/>
                </a:solidFill>
                <a:latin typeface="Garamond" panose="02020404030301010803" pitchFamily="18" charset="0"/>
              </a:rPr>
              <a:t>Develops leadership skills</a:t>
            </a:r>
          </a:p>
        </p:txBody>
      </p:sp>
    </p:spTree>
    <p:extLst>
      <p:ext uri="{BB962C8B-B14F-4D97-AF65-F5344CB8AC3E}">
        <p14:creationId xmlns:p14="http://schemas.microsoft.com/office/powerpoint/2010/main" val="1365887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AA08AF-D389-E717-4A03-BEB8FDC74120}"/>
              </a:ext>
            </a:extLst>
          </p:cNvPr>
          <p:cNvPicPr>
            <a:picLocks noChangeAspect="1"/>
          </p:cNvPicPr>
          <p:nvPr/>
        </p:nvPicPr>
        <p:blipFill>
          <a:blip r:embed="rId2"/>
          <a:stretch>
            <a:fillRect/>
          </a:stretch>
        </p:blipFill>
        <p:spPr>
          <a:xfrm>
            <a:off x="1408978" y="881641"/>
            <a:ext cx="2265874" cy="1993058"/>
          </a:xfrm>
          <a:prstGeom prst="rect">
            <a:avLst/>
          </a:prstGeom>
        </p:spPr>
      </p:pic>
      <p:sp>
        <p:nvSpPr>
          <p:cNvPr id="7" name="TextBox 6">
            <a:extLst>
              <a:ext uri="{FF2B5EF4-FFF2-40B4-BE49-F238E27FC236}">
                <a16:creationId xmlns:a16="http://schemas.microsoft.com/office/drawing/2014/main" id="{647D8177-39E5-9020-9096-0416FE2D82F5}"/>
              </a:ext>
            </a:extLst>
          </p:cNvPr>
          <p:cNvSpPr txBox="1"/>
          <p:nvPr/>
        </p:nvSpPr>
        <p:spPr>
          <a:xfrm>
            <a:off x="1408978" y="2922144"/>
            <a:ext cx="2848373" cy="523220"/>
          </a:xfrm>
          <a:prstGeom prst="rect">
            <a:avLst/>
          </a:prstGeom>
          <a:noFill/>
        </p:spPr>
        <p:txBody>
          <a:bodyPr wrap="square">
            <a:spAutoFit/>
          </a:bodyPr>
          <a:lstStyle/>
          <a:p>
            <a:r>
              <a:rPr lang="en-US" sz="2800" dirty="0">
                <a:solidFill>
                  <a:srgbClr val="9FFFFF"/>
                </a:solidFill>
                <a:latin typeface="Garamond" panose="02020404030301010803" pitchFamily="18" charset="0"/>
              </a:rPr>
              <a:t>Lacks Initiative </a:t>
            </a:r>
            <a:endParaRPr lang="en-IN" sz="2800" dirty="0"/>
          </a:p>
        </p:txBody>
      </p:sp>
      <p:pic>
        <p:nvPicPr>
          <p:cNvPr id="9" name="Picture 8">
            <a:extLst>
              <a:ext uri="{FF2B5EF4-FFF2-40B4-BE49-F238E27FC236}">
                <a16:creationId xmlns:a16="http://schemas.microsoft.com/office/drawing/2014/main" id="{D104CB7A-A6CD-1741-6EB2-B360E1DCB941}"/>
              </a:ext>
            </a:extLst>
          </p:cNvPr>
          <p:cNvPicPr>
            <a:picLocks noChangeAspect="1"/>
          </p:cNvPicPr>
          <p:nvPr/>
        </p:nvPicPr>
        <p:blipFill>
          <a:blip r:embed="rId3"/>
          <a:stretch>
            <a:fillRect/>
          </a:stretch>
        </p:blipFill>
        <p:spPr>
          <a:xfrm>
            <a:off x="4671814" y="867773"/>
            <a:ext cx="2848372" cy="1895462"/>
          </a:xfrm>
          <a:prstGeom prst="rect">
            <a:avLst/>
          </a:prstGeom>
        </p:spPr>
      </p:pic>
      <p:sp>
        <p:nvSpPr>
          <p:cNvPr id="10" name="TextBox 9">
            <a:extLst>
              <a:ext uri="{FF2B5EF4-FFF2-40B4-BE49-F238E27FC236}">
                <a16:creationId xmlns:a16="http://schemas.microsoft.com/office/drawing/2014/main" id="{16964404-5A5A-BF43-E6E6-B865AA1997FE}"/>
              </a:ext>
            </a:extLst>
          </p:cNvPr>
          <p:cNvSpPr txBox="1"/>
          <p:nvPr/>
        </p:nvSpPr>
        <p:spPr>
          <a:xfrm>
            <a:off x="5238804" y="2854792"/>
            <a:ext cx="2848373" cy="523220"/>
          </a:xfrm>
          <a:prstGeom prst="rect">
            <a:avLst/>
          </a:prstGeom>
          <a:noFill/>
        </p:spPr>
        <p:txBody>
          <a:bodyPr wrap="square">
            <a:spAutoFit/>
          </a:bodyPr>
          <a:lstStyle/>
          <a:p>
            <a:r>
              <a:rPr lang="en-US" sz="2800" dirty="0">
                <a:solidFill>
                  <a:srgbClr val="9FFFFF"/>
                </a:solidFill>
                <a:latin typeface="Garamond" panose="02020404030301010803" pitchFamily="18" charset="0"/>
              </a:rPr>
              <a:t>Unreliable </a:t>
            </a:r>
            <a:endParaRPr lang="en-IN" sz="2800" dirty="0"/>
          </a:p>
        </p:txBody>
      </p:sp>
      <p:sp>
        <p:nvSpPr>
          <p:cNvPr id="13" name="TextBox 12">
            <a:extLst>
              <a:ext uri="{FF2B5EF4-FFF2-40B4-BE49-F238E27FC236}">
                <a16:creationId xmlns:a16="http://schemas.microsoft.com/office/drawing/2014/main" id="{1FD7E15A-CD27-262C-53E1-F9693A9E58C4}"/>
              </a:ext>
            </a:extLst>
          </p:cNvPr>
          <p:cNvSpPr txBox="1"/>
          <p:nvPr/>
        </p:nvSpPr>
        <p:spPr>
          <a:xfrm>
            <a:off x="8047441" y="2831121"/>
            <a:ext cx="3192363" cy="523220"/>
          </a:xfrm>
          <a:prstGeom prst="rect">
            <a:avLst/>
          </a:prstGeom>
          <a:noFill/>
        </p:spPr>
        <p:txBody>
          <a:bodyPr wrap="square">
            <a:spAutoFit/>
          </a:bodyPr>
          <a:lstStyle/>
          <a:p>
            <a:pPr algn="ctr"/>
            <a:r>
              <a:rPr lang="en-US" sz="2800" dirty="0">
                <a:solidFill>
                  <a:srgbClr val="9FFFFF"/>
                </a:solidFill>
                <a:latin typeface="Garamond" panose="02020404030301010803" pitchFamily="18" charset="0"/>
              </a:rPr>
              <a:t>Resistance to Change</a:t>
            </a:r>
            <a:endParaRPr lang="en-IN" sz="2800" dirty="0"/>
          </a:p>
        </p:txBody>
      </p:sp>
      <p:pic>
        <p:nvPicPr>
          <p:cNvPr id="1028" name="Picture 4" descr="Unclear Goal | Perception &amp; Integrity">
            <a:extLst>
              <a:ext uri="{FF2B5EF4-FFF2-40B4-BE49-F238E27FC236}">
                <a16:creationId xmlns:a16="http://schemas.microsoft.com/office/drawing/2014/main" id="{46FD03A4-0384-EEA5-76B9-043DFC375A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7731" y="3690176"/>
            <a:ext cx="2848372" cy="226061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52261160-706E-EC75-7DDD-B097E91047D7}"/>
              </a:ext>
            </a:extLst>
          </p:cNvPr>
          <p:cNvSpPr txBox="1"/>
          <p:nvPr/>
        </p:nvSpPr>
        <p:spPr>
          <a:xfrm>
            <a:off x="1117729" y="5998234"/>
            <a:ext cx="2848373" cy="523220"/>
          </a:xfrm>
          <a:prstGeom prst="rect">
            <a:avLst/>
          </a:prstGeom>
          <a:noFill/>
        </p:spPr>
        <p:txBody>
          <a:bodyPr wrap="square">
            <a:spAutoFit/>
          </a:bodyPr>
          <a:lstStyle/>
          <a:p>
            <a:r>
              <a:rPr lang="en-US" sz="2800" dirty="0">
                <a:solidFill>
                  <a:srgbClr val="9FFFFF"/>
                </a:solidFill>
                <a:latin typeface="Garamond" panose="02020404030301010803" pitchFamily="18" charset="0"/>
              </a:rPr>
              <a:t>Unclear goals </a:t>
            </a:r>
            <a:endParaRPr lang="en-IN" sz="2800" dirty="0"/>
          </a:p>
        </p:txBody>
      </p:sp>
      <p:pic>
        <p:nvPicPr>
          <p:cNvPr id="1030" name="Picture 6" descr="Lack of Transparency - An Organization Evil">
            <a:extLst>
              <a:ext uri="{FF2B5EF4-FFF2-40B4-BE49-F238E27FC236}">
                <a16:creationId xmlns:a16="http://schemas.microsoft.com/office/drawing/2014/main" id="{EE94004F-9B2C-788B-7A56-160544E899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5852" y="3734861"/>
            <a:ext cx="3192361" cy="212437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E6CC02BF-B1A4-B394-CCCD-20F14CD956E8}"/>
              </a:ext>
            </a:extLst>
          </p:cNvPr>
          <p:cNvSpPr txBox="1"/>
          <p:nvPr/>
        </p:nvSpPr>
        <p:spPr>
          <a:xfrm>
            <a:off x="4671812" y="5950789"/>
            <a:ext cx="2848373" cy="523220"/>
          </a:xfrm>
          <a:prstGeom prst="rect">
            <a:avLst/>
          </a:prstGeom>
          <a:noFill/>
        </p:spPr>
        <p:txBody>
          <a:bodyPr wrap="square">
            <a:spAutoFit/>
          </a:bodyPr>
          <a:lstStyle/>
          <a:p>
            <a:r>
              <a:rPr lang="en-US" sz="2800" dirty="0">
                <a:solidFill>
                  <a:srgbClr val="9FFFFF"/>
                </a:solidFill>
                <a:latin typeface="Garamond" panose="02020404030301010803" pitchFamily="18" charset="0"/>
              </a:rPr>
              <a:t>No Transparency </a:t>
            </a:r>
            <a:endParaRPr lang="en-IN" sz="2800" dirty="0"/>
          </a:p>
        </p:txBody>
      </p:sp>
      <p:pic>
        <p:nvPicPr>
          <p:cNvPr id="1032" name="Picture 8" descr="A Lack of Accountability">
            <a:extLst>
              <a:ext uri="{FF2B5EF4-FFF2-40B4-BE49-F238E27FC236}">
                <a16:creationId xmlns:a16="http://schemas.microsoft.com/office/drawing/2014/main" id="{1B411AED-C01F-F1E5-A139-8A38D14991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7177" y="3734861"/>
            <a:ext cx="3262794" cy="217124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88CE295E-A16F-89F8-2A0A-57747F792CF9}"/>
              </a:ext>
            </a:extLst>
          </p:cNvPr>
          <p:cNvSpPr txBox="1"/>
          <p:nvPr/>
        </p:nvSpPr>
        <p:spPr>
          <a:xfrm>
            <a:off x="8219435" y="6006745"/>
            <a:ext cx="2848373" cy="523220"/>
          </a:xfrm>
          <a:prstGeom prst="rect">
            <a:avLst/>
          </a:prstGeom>
          <a:noFill/>
        </p:spPr>
        <p:txBody>
          <a:bodyPr wrap="square">
            <a:spAutoFit/>
          </a:bodyPr>
          <a:lstStyle/>
          <a:p>
            <a:r>
              <a:rPr lang="en-US" sz="2800" dirty="0">
                <a:solidFill>
                  <a:srgbClr val="9FFFFF"/>
                </a:solidFill>
                <a:latin typeface="Garamond" panose="02020404030301010803" pitchFamily="18" charset="0"/>
              </a:rPr>
              <a:t>No Accountability </a:t>
            </a:r>
            <a:endParaRPr lang="en-IN" sz="2800" dirty="0"/>
          </a:p>
        </p:txBody>
      </p:sp>
      <p:sp>
        <p:nvSpPr>
          <p:cNvPr id="17" name="TextBox 16">
            <a:extLst>
              <a:ext uri="{FF2B5EF4-FFF2-40B4-BE49-F238E27FC236}">
                <a16:creationId xmlns:a16="http://schemas.microsoft.com/office/drawing/2014/main" id="{2FB21E25-7312-BAD6-C56A-95180B03497B}"/>
              </a:ext>
            </a:extLst>
          </p:cNvPr>
          <p:cNvSpPr txBox="1"/>
          <p:nvPr/>
        </p:nvSpPr>
        <p:spPr>
          <a:xfrm>
            <a:off x="1756887" y="127377"/>
            <a:ext cx="9010290" cy="553998"/>
          </a:xfrm>
          <a:prstGeom prst="rect">
            <a:avLst/>
          </a:prstGeom>
          <a:noFill/>
        </p:spPr>
        <p:txBody>
          <a:bodyPr wrap="square">
            <a:spAutoFit/>
          </a:bodyPr>
          <a:lstStyle/>
          <a:p>
            <a:pPr algn="ctr"/>
            <a:r>
              <a:rPr lang="en-US" sz="3000" b="1" dirty="0">
                <a:solidFill>
                  <a:srgbClr val="9FFFFF"/>
                </a:solidFill>
                <a:effectLst/>
                <a:latin typeface="Garamond" panose="02020404030301010803" pitchFamily="18" charset="0"/>
              </a:rPr>
              <a:t>QUALITIES OF A BAD TEAM MEMBER</a:t>
            </a:r>
            <a:endParaRPr lang="en-IN" sz="3000" b="1" dirty="0">
              <a:solidFill>
                <a:srgbClr val="9FFFFF"/>
              </a:solidFill>
              <a:latin typeface="Garamond" panose="02020404030301010803" pitchFamily="18" charset="0"/>
            </a:endParaRPr>
          </a:p>
        </p:txBody>
      </p:sp>
      <p:pic>
        <p:nvPicPr>
          <p:cNvPr id="6" name="Picture 5">
            <a:extLst>
              <a:ext uri="{FF2B5EF4-FFF2-40B4-BE49-F238E27FC236}">
                <a16:creationId xmlns:a16="http://schemas.microsoft.com/office/drawing/2014/main" id="{6C534156-B26D-C982-4087-AF88752F9A2B}"/>
              </a:ext>
            </a:extLst>
          </p:cNvPr>
          <p:cNvPicPr>
            <a:picLocks noChangeAspect="1"/>
          </p:cNvPicPr>
          <p:nvPr/>
        </p:nvPicPr>
        <p:blipFill>
          <a:blip r:embed="rId7"/>
          <a:stretch>
            <a:fillRect/>
          </a:stretch>
        </p:blipFill>
        <p:spPr>
          <a:xfrm>
            <a:off x="8163326" y="1022970"/>
            <a:ext cx="3534093" cy="1707509"/>
          </a:xfrm>
          <a:prstGeom prst="rect">
            <a:avLst/>
          </a:prstGeom>
        </p:spPr>
      </p:pic>
    </p:spTree>
    <p:extLst>
      <p:ext uri="{BB962C8B-B14F-4D97-AF65-F5344CB8AC3E}">
        <p14:creationId xmlns:p14="http://schemas.microsoft.com/office/powerpoint/2010/main" val="211403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028"/>
                                        </p:tgtEl>
                                        <p:attrNameLst>
                                          <p:attrName>style.visibility</p:attrName>
                                        </p:attrNameLst>
                                      </p:cBhvr>
                                      <p:to>
                                        <p:strVal val="visible"/>
                                      </p:to>
                                    </p:set>
                                    <p:anim calcmode="lin" valueType="num">
                                      <p:cBhvr>
                                        <p:cTn id="43" dur="500" fill="hold"/>
                                        <p:tgtEl>
                                          <p:spTgt spid="1028"/>
                                        </p:tgtEl>
                                        <p:attrNameLst>
                                          <p:attrName>ppt_w</p:attrName>
                                        </p:attrNameLst>
                                      </p:cBhvr>
                                      <p:tavLst>
                                        <p:tav tm="0">
                                          <p:val>
                                            <p:fltVal val="0"/>
                                          </p:val>
                                        </p:tav>
                                        <p:tav tm="100000">
                                          <p:val>
                                            <p:strVal val="#ppt_w"/>
                                          </p:val>
                                        </p:tav>
                                      </p:tavLst>
                                    </p:anim>
                                    <p:anim calcmode="lin" valueType="num">
                                      <p:cBhvr>
                                        <p:cTn id="44" dur="500" fill="hold"/>
                                        <p:tgtEl>
                                          <p:spTgt spid="1028"/>
                                        </p:tgtEl>
                                        <p:attrNameLst>
                                          <p:attrName>ppt_h</p:attrName>
                                        </p:attrNameLst>
                                      </p:cBhvr>
                                      <p:tavLst>
                                        <p:tav tm="0">
                                          <p:val>
                                            <p:fltVal val="0"/>
                                          </p:val>
                                        </p:tav>
                                        <p:tav tm="100000">
                                          <p:val>
                                            <p:strVal val="#ppt_h"/>
                                          </p:val>
                                        </p:tav>
                                      </p:tavLst>
                                    </p:anim>
                                    <p:animEffect transition="in" filter="fade">
                                      <p:cBhvr>
                                        <p:cTn id="45" dur="500"/>
                                        <p:tgtEl>
                                          <p:spTgt spid="102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30"/>
                                        </p:tgtEl>
                                        <p:attrNameLst>
                                          <p:attrName>style.visibility</p:attrName>
                                        </p:attrNameLst>
                                      </p:cBhvr>
                                      <p:to>
                                        <p:strVal val="visible"/>
                                      </p:to>
                                    </p:set>
                                    <p:anim calcmode="lin" valueType="num">
                                      <p:cBhvr>
                                        <p:cTn id="55" dur="500" fill="hold"/>
                                        <p:tgtEl>
                                          <p:spTgt spid="1030"/>
                                        </p:tgtEl>
                                        <p:attrNameLst>
                                          <p:attrName>ppt_w</p:attrName>
                                        </p:attrNameLst>
                                      </p:cBhvr>
                                      <p:tavLst>
                                        <p:tav tm="0">
                                          <p:val>
                                            <p:fltVal val="0"/>
                                          </p:val>
                                        </p:tav>
                                        <p:tav tm="100000">
                                          <p:val>
                                            <p:strVal val="#ppt_w"/>
                                          </p:val>
                                        </p:tav>
                                      </p:tavLst>
                                    </p:anim>
                                    <p:anim calcmode="lin" valueType="num">
                                      <p:cBhvr>
                                        <p:cTn id="56" dur="500" fill="hold"/>
                                        <p:tgtEl>
                                          <p:spTgt spid="1030"/>
                                        </p:tgtEl>
                                        <p:attrNameLst>
                                          <p:attrName>ppt_h</p:attrName>
                                        </p:attrNameLst>
                                      </p:cBhvr>
                                      <p:tavLst>
                                        <p:tav tm="0">
                                          <p:val>
                                            <p:fltVal val="0"/>
                                          </p:val>
                                        </p:tav>
                                        <p:tav tm="100000">
                                          <p:val>
                                            <p:strVal val="#ppt_h"/>
                                          </p:val>
                                        </p:tav>
                                      </p:tavLst>
                                    </p:anim>
                                    <p:animEffect transition="in" filter="fade">
                                      <p:cBhvr>
                                        <p:cTn id="57" dur="500"/>
                                        <p:tgtEl>
                                          <p:spTgt spid="103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1032"/>
                                        </p:tgtEl>
                                        <p:attrNameLst>
                                          <p:attrName>style.visibility</p:attrName>
                                        </p:attrNameLst>
                                      </p:cBhvr>
                                      <p:to>
                                        <p:strVal val="visible"/>
                                      </p:to>
                                    </p:set>
                                    <p:anim calcmode="lin" valueType="num">
                                      <p:cBhvr>
                                        <p:cTn id="67" dur="500" fill="hold"/>
                                        <p:tgtEl>
                                          <p:spTgt spid="1032"/>
                                        </p:tgtEl>
                                        <p:attrNameLst>
                                          <p:attrName>ppt_w</p:attrName>
                                        </p:attrNameLst>
                                      </p:cBhvr>
                                      <p:tavLst>
                                        <p:tav tm="0">
                                          <p:val>
                                            <p:fltVal val="0"/>
                                          </p:val>
                                        </p:tav>
                                        <p:tav tm="100000">
                                          <p:val>
                                            <p:strVal val="#ppt_w"/>
                                          </p:val>
                                        </p:tav>
                                      </p:tavLst>
                                    </p:anim>
                                    <p:anim calcmode="lin" valueType="num">
                                      <p:cBhvr>
                                        <p:cTn id="68" dur="500" fill="hold"/>
                                        <p:tgtEl>
                                          <p:spTgt spid="1032"/>
                                        </p:tgtEl>
                                        <p:attrNameLst>
                                          <p:attrName>ppt_h</p:attrName>
                                        </p:attrNameLst>
                                      </p:cBhvr>
                                      <p:tavLst>
                                        <p:tav tm="0">
                                          <p:val>
                                            <p:fltVal val="0"/>
                                          </p:val>
                                        </p:tav>
                                        <p:tav tm="100000">
                                          <p:val>
                                            <p:strVal val="#ppt_h"/>
                                          </p:val>
                                        </p:tav>
                                      </p:tavLst>
                                    </p:anim>
                                    <p:animEffect transition="in" filter="fade">
                                      <p:cBhvr>
                                        <p:cTn id="69" dur="500"/>
                                        <p:tgtEl>
                                          <p:spTgt spid="103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2050" name="Picture 2" descr="What the Bible Says About Gossip">
            <a:extLst>
              <a:ext uri="{FF2B5EF4-FFF2-40B4-BE49-F238E27FC236}">
                <a16:creationId xmlns:a16="http://schemas.microsoft.com/office/drawing/2014/main" id="{3542D77C-005A-70B1-A8D8-F4052F5F31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820" y="679331"/>
            <a:ext cx="3005065" cy="167724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ED6F3D2-BA93-34A8-D186-2490FD904714}"/>
              </a:ext>
            </a:extLst>
          </p:cNvPr>
          <p:cNvSpPr txBox="1"/>
          <p:nvPr/>
        </p:nvSpPr>
        <p:spPr>
          <a:xfrm>
            <a:off x="1316201" y="2449609"/>
            <a:ext cx="1401792" cy="523220"/>
          </a:xfrm>
          <a:prstGeom prst="rect">
            <a:avLst/>
          </a:prstGeom>
          <a:noFill/>
        </p:spPr>
        <p:txBody>
          <a:bodyPr wrap="square">
            <a:spAutoFit/>
          </a:bodyPr>
          <a:lstStyle/>
          <a:p>
            <a:r>
              <a:rPr lang="en-US" sz="2800" dirty="0">
                <a:solidFill>
                  <a:srgbClr val="9FFFFF"/>
                </a:solidFill>
                <a:latin typeface="Garamond" panose="02020404030301010803" pitchFamily="18" charset="0"/>
              </a:rPr>
              <a:t>Gossip</a:t>
            </a:r>
            <a:endParaRPr lang="en-IN" sz="2800" dirty="0"/>
          </a:p>
        </p:txBody>
      </p:sp>
      <p:pic>
        <p:nvPicPr>
          <p:cNvPr id="7" name="Picture 6">
            <a:extLst>
              <a:ext uri="{FF2B5EF4-FFF2-40B4-BE49-F238E27FC236}">
                <a16:creationId xmlns:a16="http://schemas.microsoft.com/office/drawing/2014/main" id="{082AA99D-2030-900E-A84D-8F79A996B88F}"/>
              </a:ext>
            </a:extLst>
          </p:cNvPr>
          <p:cNvPicPr>
            <a:picLocks noChangeAspect="1"/>
          </p:cNvPicPr>
          <p:nvPr/>
        </p:nvPicPr>
        <p:blipFill>
          <a:blip r:embed="rId3"/>
          <a:stretch>
            <a:fillRect/>
          </a:stretch>
        </p:blipFill>
        <p:spPr>
          <a:xfrm>
            <a:off x="731858" y="3117620"/>
            <a:ext cx="1897936" cy="3041642"/>
          </a:xfrm>
          <a:prstGeom prst="rect">
            <a:avLst/>
          </a:prstGeom>
        </p:spPr>
      </p:pic>
      <p:sp>
        <p:nvSpPr>
          <p:cNvPr id="8" name="TextBox 7">
            <a:extLst>
              <a:ext uri="{FF2B5EF4-FFF2-40B4-BE49-F238E27FC236}">
                <a16:creationId xmlns:a16="http://schemas.microsoft.com/office/drawing/2014/main" id="{6B1641AF-0569-9029-CAF3-649C4BECEE85}"/>
              </a:ext>
            </a:extLst>
          </p:cNvPr>
          <p:cNvSpPr txBox="1"/>
          <p:nvPr/>
        </p:nvSpPr>
        <p:spPr>
          <a:xfrm>
            <a:off x="731858" y="6159262"/>
            <a:ext cx="2134408" cy="523220"/>
          </a:xfrm>
          <a:prstGeom prst="rect">
            <a:avLst/>
          </a:prstGeom>
          <a:noFill/>
        </p:spPr>
        <p:txBody>
          <a:bodyPr wrap="square">
            <a:spAutoFit/>
          </a:bodyPr>
          <a:lstStyle/>
          <a:p>
            <a:r>
              <a:rPr lang="en-US" sz="2800" dirty="0">
                <a:solidFill>
                  <a:srgbClr val="9FFFFF"/>
                </a:solidFill>
                <a:latin typeface="Garamond" panose="02020404030301010803" pitchFamily="18" charset="0"/>
              </a:rPr>
              <a:t>Steals Credit</a:t>
            </a:r>
            <a:endParaRPr lang="en-IN" sz="2800" dirty="0"/>
          </a:p>
        </p:txBody>
      </p:sp>
      <p:pic>
        <p:nvPicPr>
          <p:cNvPr id="10" name="Picture 9">
            <a:extLst>
              <a:ext uri="{FF2B5EF4-FFF2-40B4-BE49-F238E27FC236}">
                <a16:creationId xmlns:a16="http://schemas.microsoft.com/office/drawing/2014/main" id="{39706202-E3B3-CF29-DE21-A5C80611C5CD}"/>
              </a:ext>
            </a:extLst>
          </p:cNvPr>
          <p:cNvPicPr>
            <a:picLocks noChangeAspect="1"/>
          </p:cNvPicPr>
          <p:nvPr/>
        </p:nvPicPr>
        <p:blipFill>
          <a:blip r:embed="rId4"/>
          <a:stretch>
            <a:fillRect/>
          </a:stretch>
        </p:blipFill>
        <p:spPr>
          <a:xfrm>
            <a:off x="4731910" y="690432"/>
            <a:ext cx="2423380" cy="1863310"/>
          </a:xfrm>
          <a:prstGeom prst="rect">
            <a:avLst/>
          </a:prstGeom>
        </p:spPr>
      </p:pic>
      <p:sp>
        <p:nvSpPr>
          <p:cNvPr id="11" name="TextBox 10">
            <a:extLst>
              <a:ext uri="{FF2B5EF4-FFF2-40B4-BE49-F238E27FC236}">
                <a16:creationId xmlns:a16="http://schemas.microsoft.com/office/drawing/2014/main" id="{BE12D2DB-20BB-0DF1-5893-EDE00D984794}"/>
              </a:ext>
            </a:extLst>
          </p:cNvPr>
          <p:cNvSpPr txBox="1"/>
          <p:nvPr/>
        </p:nvSpPr>
        <p:spPr>
          <a:xfrm>
            <a:off x="4915160" y="2553742"/>
            <a:ext cx="1897935" cy="523220"/>
          </a:xfrm>
          <a:prstGeom prst="rect">
            <a:avLst/>
          </a:prstGeom>
          <a:noFill/>
        </p:spPr>
        <p:txBody>
          <a:bodyPr wrap="square">
            <a:spAutoFit/>
          </a:bodyPr>
          <a:lstStyle/>
          <a:p>
            <a:r>
              <a:rPr lang="en-US" sz="2800" dirty="0">
                <a:solidFill>
                  <a:srgbClr val="9FFFFF"/>
                </a:solidFill>
                <a:latin typeface="Garamond" panose="02020404030301010803" pitchFamily="18" charset="0"/>
              </a:rPr>
              <a:t>Lacks Trust</a:t>
            </a:r>
            <a:endParaRPr lang="en-IN" sz="2800" dirty="0"/>
          </a:p>
        </p:txBody>
      </p:sp>
      <p:pic>
        <p:nvPicPr>
          <p:cNvPr id="2054" name="Picture 6" descr="Overcome the Fear of Performance Feedback">
            <a:extLst>
              <a:ext uri="{FF2B5EF4-FFF2-40B4-BE49-F238E27FC236}">
                <a16:creationId xmlns:a16="http://schemas.microsoft.com/office/drawing/2014/main" id="{A4BB3086-72EF-8069-3A49-3326877029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4074" y="690432"/>
            <a:ext cx="2371725" cy="19335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5EAD88B-40C4-9292-CE50-2D9B03192B68}"/>
              </a:ext>
            </a:extLst>
          </p:cNvPr>
          <p:cNvSpPr txBox="1"/>
          <p:nvPr/>
        </p:nvSpPr>
        <p:spPr>
          <a:xfrm>
            <a:off x="8620783" y="2624007"/>
            <a:ext cx="2138306" cy="523220"/>
          </a:xfrm>
          <a:prstGeom prst="rect">
            <a:avLst/>
          </a:prstGeom>
          <a:noFill/>
        </p:spPr>
        <p:txBody>
          <a:bodyPr wrap="square">
            <a:spAutoFit/>
          </a:bodyPr>
          <a:lstStyle/>
          <a:p>
            <a:r>
              <a:rPr lang="en-US" sz="2800" dirty="0">
                <a:solidFill>
                  <a:srgbClr val="9FFFFF"/>
                </a:solidFill>
                <a:latin typeface="Garamond" panose="02020404030301010803" pitchFamily="18" charset="0"/>
              </a:rPr>
              <a:t>Feedback fear</a:t>
            </a:r>
            <a:endParaRPr lang="en-IN" sz="2800" dirty="0"/>
          </a:p>
        </p:txBody>
      </p:sp>
      <p:sp>
        <p:nvSpPr>
          <p:cNvPr id="13" name="TextBox 12">
            <a:extLst>
              <a:ext uri="{FF2B5EF4-FFF2-40B4-BE49-F238E27FC236}">
                <a16:creationId xmlns:a16="http://schemas.microsoft.com/office/drawing/2014/main" id="{DEAFA5C1-CCF2-BDC2-FE7D-9232B5E548F2}"/>
              </a:ext>
            </a:extLst>
          </p:cNvPr>
          <p:cNvSpPr txBox="1"/>
          <p:nvPr/>
        </p:nvSpPr>
        <p:spPr>
          <a:xfrm>
            <a:off x="4249248" y="5691089"/>
            <a:ext cx="3219450" cy="523220"/>
          </a:xfrm>
          <a:prstGeom prst="rect">
            <a:avLst/>
          </a:prstGeom>
          <a:noFill/>
        </p:spPr>
        <p:txBody>
          <a:bodyPr wrap="square">
            <a:spAutoFit/>
          </a:bodyPr>
          <a:lstStyle/>
          <a:p>
            <a:r>
              <a:rPr lang="en-US" sz="2800" dirty="0">
                <a:solidFill>
                  <a:srgbClr val="9FFFFF"/>
                </a:solidFill>
                <a:latin typeface="Garamond" panose="02020404030301010803" pitchFamily="18" charset="0"/>
              </a:rPr>
              <a:t>I know it all Attitude</a:t>
            </a:r>
            <a:endParaRPr lang="en-IN" sz="2800" dirty="0"/>
          </a:p>
        </p:txBody>
      </p:sp>
      <p:sp>
        <p:nvSpPr>
          <p:cNvPr id="14" name="AutoShape 10" descr="3 Techniques to Help You Get Through to a Bad Listener">
            <a:extLst>
              <a:ext uri="{FF2B5EF4-FFF2-40B4-BE49-F238E27FC236}">
                <a16:creationId xmlns:a16="http://schemas.microsoft.com/office/drawing/2014/main" id="{451EF316-B49F-893D-60A5-F3496EB3C4A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062" name="Picture 14" descr="Bad Listener ...">
            <a:extLst>
              <a:ext uri="{FF2B5EF4-FFF2-40B4-BE49-F238E27FC236}">
                <a16:creationId xmlns:a16="http://schemas.microsoft.com/office/drawing/2014/main" id="{3005D8AA-76A9-FFAD-024F-5E19660D884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6349" y="3305178"/>
            <a:ext cx="3219450" cy="141922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7CA4A72A-AEC3-303D-C0E7-6BAD60B2D514}"/>
              </a:ext>
            </a:extLst>
          </p:cNvPr>
          <p:cNvSpPr txBox="1"/>
          <p:nvPr/>
        </p:nvSpPr>
        <p:spPr>
          <a:xfrm>
            <a:off x="8292083" y="4751983"/>
            <a:ext cx="2323983" cy="523220"/>
          </a:xfrm>
          <a:prstGeom prst="rect">
            <a:avLst/>
          </a:prstGeom>
          <a:noFill/>
        </p:spPr>
        <p:txBody>
          <a:bodyPr wrap="square">
            <a:spAutoFit/>
          </a:bodyPr>
          <a:lstStyle/>
          <a:p>
            <a:r>
              <a:rPr lang="en-US" sz="2800" dirty="0">
                <a:solidFill>
                  <a:srgbClr val="9FFFFF"/>
                </a:solidFill>
                <a:latin typeface="Garamond" panose="02020404030301010803" pitchFamily="18" charset="0"/>
              </a:rPr>
              <a:t>Bad listener</a:t>
            </a:r>
          </a:p>
        </p:txBody>
      </p:sp>
      <p:pic>
        <p:nvPicPr>
          <p:cNvPr id="1026" name="Picture 2" descr="Know-It-All (10 Types of Difficult People)">
            <a:extLst>
              <a:ext uri="{FF2B5EF4-FFF2-40B4-BE49-F238E27FC236}">
                <a16:creationId xmlns:a16="http://schemas.microsoft.com/office/drawing/2014/main" id="{D5976A52-F7A9-94E8-4348-0A3DFB3B30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9248" y="3483636"/>
            <a:ext cx="2670558" cy="209038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8859DE0-0EF1-12DB-072D-0B6DB6B9047A}"/>
              </a:ext>
            </a:extLst>
          </p:cNvPr>
          <p:cNvSpPr txBox="1"/>
          <p:nvPr/>
        </p:nvSpPr>
        <p:spPr>
          <a:xfrm>
            <a:off x="1756887" y="127377"/>
            <a:ext cx="9010290" cy="553998"/>
          </a:xfrm>
          <a:prstGeom prst="rect">
            <a:avLst/>
          </a:prstGeom>
          <a:noFill/>
        </p:spPr>
        <p:txBody>
          <a:bodyPr wrap="square">
            <a:spAutoFit/>
          </a:bodyPr>
          <a:lstStyle/>
          <a:p>
            <a:pPr algn="ctr"/>
            <a:r>
              <a:rPr lang="en-US" sz="3000" b="1" dirty="0">
                <a:solidFill>
                  <a:srgbClr val="9FFFFF"/>
                </a:solidFill>
                <a:effectLst/>
                <a:latin typeface="Garamond" panose="02020404030301010803" pitchFamily="18" charset="0"/>
              </a:rPr>
              <a:t>QUALITIES OF A BAD TEAM MEMBER</a:t>
            </a:r>
            <a:endParaRPr lang="en-IN" sz="3000" b="1" dirty="0">
              <a:solidFill>
                <a:srgbClr val="9FFFFF"/>
              </a:solidFill>
              <a:latin typeface="Garamond" panose="02020404030301010803" pitchFamily="18" charset="0"/>
            </a:endParaRPr>
          </a:p>
        </p:txBody>
      </p:sp>
    </p:spTree>
    <p:extLst>
      <p:ext uri="{BB962C8B-B14F-4D97-AF65-F5344CB8AC3E}">
        <p14:creationId xmlns:p14="http://schemas.microsoft.com/office/powerpoint/2010/main" val="47983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par>
                                <p:cTn id="46" presetID="53" presetClass="entr" presetSubtype="16" fill="hold" nodeType="withEffect">
                                  <p:stCondLst>
                                    <p:cond delay="0"/>
                                  </p:stCondLst>
                                  <p:childTnLst>
                                    <p:set>
                                      <p:cBhvr>
                                        <p:cTn id="47" dur="1" fill="hold">
                                          <p:stCondLst>
                                            <p:cond delay="0"/>
                                          </p:stCondLst>
                                        </p:cTn>
                                        <p:tgtEl>
                                          <p:spTgt spid="2054"/>
                                        </p:tgtEl>
                                        <p:attrNameLst>
                                          <p:attrName>style.visibility</p:attrName>
                                        </p:attrNameLst>
                                      </p:cBhvr>
                                      <p:to>
                                        <p:strVal val="visible"/>
                                      </p:to>
                                    </p:set>
                                    <p:anim calcmode="lin" valueType="num">
                                      <p:cBhvr>
                                        <p:cTn id="48" dur="500" fill="hold"/>
                                        <p:tgtEl>
                                          <p:spTgt spid="2054"/>
                                        </p:tgtEl>
                                        <p:attrNameLst>
                                          <p:attrName>ppt_w</p:attrName>
                                        </p:attrNameLst>
                                      </p:cBhvr>
                                      <p:tavLst>
                                        <p:tav tm="0">
                                          <p:val>
                                            <p:fltVal val="0"/>
                                          </p:val>
                                        </p:tav>
                                        <p:tav tm="100000">
                                          <p:val>
                                            <p:strVal val="#ppt_w"/>
                                          </p:val>
                                        </p:tav>
                                      </p:tavLst>
                                    </p:anim>
                                    <p:anim calcmode="lin" valueType="num">
                                      <p:cBhvr>
                                        <p:cTn id="49" dur="500" fill="hold"/>
                                        <p:tgtEl>
                                          <p:spTgt spid="2054"/>
                                        </p:tgtEl>
                                        <p:attrNameLst>
                                          <p:attrName>ppt_h</p:attrName>
                                        </p:attrNameLst>
                                      </p:cBhvr>
                                      <p:tavLst>
                                        <p:tav tm="0">
                                          <p:val>
                                            <p:fltVal val="0"/>
                                          </p:val>
                                        </p:tav>
                                        <p:tav tm="100000">
                                          <p:val>
                                            <p:strVal val="#ppt_h"/>
                                          </p:val>
                                        </p:tav>
                                      </p:tavLst>
                                    </p:anim>
                                    <p:animEffect transition="in" filter="fade">
                                      <p:cBhvr>
                                        <p:cTn id="50" dur="500"/>
                                        <p:tgtEl>
                                          <p:spTgt spid="205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26"/>
                                        </p:tgtEl>
                                        <p:attrNameLst>
                                          <p:attrName>style.visibility</p:attrName>
                                        </p:attrNameLst>
                                      </p:cBhvr>
                                      <p:to>
                                        <p:strVal val="visible"/>
                                      </p:to>
                                    </p:set>
                                    <p:anim calcmode="lin" valueType="num">
                                      <p:cBhvr>
                                        <p:cTn id="55" dur="500" fill="hold"/>
                                        <p:tgtEl>
                                          <p:spTgt spid="1026"/>
                                        </p:tgtEl>
                                        <p:attrNameLst>
                                          <p:attrName>ppt_w</p:attrName>
                                        </p:attrNameLst>
                                      </p:cBhvr>
                                      <p:tavLst>
                                        <p:tav tm="0">
                                          <p:val>
                                            <p:fltVal val="0"/>
                                          </p:val>
                                        </p:tav>
                                        <p:tav tm="100000">
                                          <p:val>
                                            <p:strVal val="#ppt_w"/>
                                          </p:val>
                                        </p:tav>
                                      </p:tavLst>
                                    </p:anim>
                                    <p:anim calcmode="lin" valueType="num">
                                      <p:cBhvr>
                                        <p:cTn id="56" dur="500" fill="hold"/>
                                        <p:tgtEl>
                                          <p:spTgt spid="1026"/>
                                        </p:tgtEl>
                                        <p:attrNameLst>
                                          <p:attrName>ppt_h</p:attrName>
                                        </p:attrNameLst>
                                      </p:cBhvr>
                                      <p:tavLst>
                                        <p:tav tm="0">
                                          <p:val>
                                            <p:fltVal val="0"/>
                                          </p:val>
                                        </p:tav>
                                        <p:tav tm="100000">
                                          <p:val>
                                            <p:strVal val="#ppt_h"/>
                                          </p:val>
                                        </p:tav>
                                      </p:tavLst>
                                    </p:anim>
                                    <p:animEffect transition="in" filter="fade">
                                      <p:cBhvr>
                                        <p:cTn id="57" dur="500"/>
                                        <p:tgtEl>
                                          <p:spTgt spid="102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062"/>
                                        </p:tgtEl>
                                        <p:attrNameLst>
                                          <p:attrName>style.visibility</p:attrName>
                                        </p:attrNameLst>
                                      </p:cBhvr>
                                      <p:to>
                                        <p:strVal val="visible"/>
                                      </p:to>
                                    </p:set>
                                    <p:anim calcmode="lin" valueType="num">
                                      <p:cBhvr>
                                        <p:cTn id="67" dur="500" fill="hold"/>
                                        <p:tgtEl>
                                          <p:spTgt spid="2062"/>
                                        </p:tgtEl>
                                        <p:attrNameLst>
                                          <p:attrName>ppt_w</p:attrName>
                                        </p:attrNameLst>
                                      </p:cBhvr>
                                      <p:tavLst>
                                        <p:tav tm="0">
                                          <p:val>
                                            <p:fltVal val="0"/>
                                          </p:val>
                                        </p:tav>
                                        <p:tav tm="100000">
                                          <p:val>
                                            <p:strVal val="#ppt_w"/>
                                          </p:val>
                                        </p:tav>
                                      </p:tavLst>
                                    </p:anim>
                                    <p:anim calcmode="lin" valueType="num">
                                      <p:cBhvr>
                                        <p:cTn id="68" dur="500" fill="hold"/>
                                        <p:tgtEl>
                                          <p:spTgt spid="2062"/>
                                        </p:tgtEl>
                                        <p:attrNameLst>
                                          <p:attrName>ppt_h</p:attrName>
                                        </p:attrNameLst>
                                      </p:cBhvr>
                                      <p:tavLst>
                                        <p:tav tm="0">
                                          <p:val>
                                            <p:fltVal val="0"/>
                                          </p:val>
                                        </p:tav>
                                        <p:tav tm="100000">
                                          <p:val>
                                            <p:strVal val="#ppt_h"/>
                                          </p:val>
                                        </p:tav>
                                      </p:tavLst>
                                    </p:anim>
                                    <p:animEffect transition="in" filter="fade">
                                      <p:cBhvr>
                                        <p:cTn id="69" dur="500"/>
                                        <p:tgtEl>
                                          <p:spTgt spid="206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2" grpId="0"/>
      <p:bldP spid="13"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0228E1-3F04-5925-5117-71DE6BBA8B7A}"/>
              </a:ext>
            </a:extLst>
          </p:cNvPr>
          <p:cNvSpPr txBox="1"/>
          <p:nvPr/>
        </p:nvSpPr>
        <p:spPr>
          <a:xfrm>
            <a:off x="668548" y="588920"/>
            <a:ext cx="7802592" cy="553998"/>
          </a:xfrm>
          <a:prstGeom prst="rect">
            <a:avLst/>
          </a:prstGeom>
          <a:noFill/>
        </p:spPr>
        <p:txBody>
          <a:bodyPr wrap="square" rtlCol="0">
            <a:spAutoFit/>
          </a:bodyPr>
          <a:lstStyle/>
          <a:p>
            <a:r>
              <a:rPr lang="en-US" sz="3000" b="1" dirty="0">
                <a:solidFill>
                  <a:srgbClr val="9FFFFF"/>
                </a:solidFill>
                <a:effectLst/>
                <a:latin typeface="Garamond" panose="02020404030301010803" pitchFamily="18" charset="0"/>
              </a:rPr>
              <a:t>QUALITIES OF A GOOD TEAM MEMBER</a:t>
            </a:r>
            <a:endParaRPr lang="en-IN" sz="3000" b="1" dirty="0">
              <a:solidFill>
                <a:srgbClr val="9FFFFF"/>
              </a:solidFill>
              <a:latin typeface="Garamond" panose="02020404030301010803" pitchFamily="18" charset="0"/>
            </a:endParaRPr>
          </a:p>
        </p:txBody>
      </p:sp>
      <p:graphicFrame>
        <p:nvGraphicFramePr>
          <p:cNvPr id="5" name="Table 4">
            <a:extLst>
              <a:ext uri="{FF2B5EF4-FFF2-40B4-BE49-F238E27FC236}">
                <a16:creationId xmlns:a16="http://schemas.microsoft.com/office/drawing/2014/main" id="{A5B852EF-1A4B-B676-04F0-5D750EE4F161}"/>
              </a:ext>
            </a:extLst>
          </p:cNvPr>
          <p:cNvGraphicFramePr>
            <a:graphicFrameLocks noGrp="1"/>
          </p:cNvGraphicFramePr>
          <p:nvPr>
            <p:extLst>
              <p:ext uri="{D42A27DB-BD31-4B8C-83A1-F6EECF244321}">
                <p14:modId xmlns:p14="http://schemas.microsoft.com/office/powerpoint/2010/main" val="1527230861"/>
              </p:ext>
            </p:extLst>
          </p:nvPr>
        </p:nvGraphicFramePr>
        <p:xfrm>
          <a:off x="943024" y="1340522"/>
          <a:ext cx="6077309" cy="5334000"/>
        </p:xfrm>
        <a:graphic>
          <a:graphicData uri="http://schemas.openxmlformats.org/drawingml/2006/table">
            <a:tbl>
              <a:tblPr firstRow="1" bandRow="1">
                <a:tableStyleId>{5C22544A-7EE6-4342-B048-85BDC9FD1C3A}</a:tableStyleId>
              </a:tblPr>
              <a:tblGrid>
                <a:gridCol w="2587589">
                  <a:extLst>
                    <a:ext uri="{9D8B030D-6E8A-4147-A177-3AD203B41FA5}">
                      <a16:colId xmlns:a16="http://schemas.microsoft.com/office/drawing/2014/main" val="1997987414"/>
                    </a:ext>
                  </a:extLst>
                </a:gridCol>
                <a:gridCol w="3489720">
                  <a:extLst>
                    <a:ext uri="{9D8B030D-6E8A-4147-A177-3AD203B41FA5}">
                      <a16:colId xmlns:a16="http://schemas.microsoft.com/office/drawing/2014/main" val="951150767"/>
                    </a:ext>
                  </a:extLst>
                </a:gridCol>
              </a:tblGrid>
              <a:tr h="0">
                <a:tc>
                  <a:txBody>
                    <a:bodyPr/>
                    <a:lstStyle/>
                    <a:p>
                      <a:endParaRPr lang="en-IN" sz="2800" dirty="0">
                        <a:latin typeface="Garamond" panose="02020404030301010803" pitchFamily="18" charset="0"/>
                      </a:endParaRPr>
                    </a:p>
                  </a:txBody>
                  <a:tcPr>
                    <a:noFill/>
                  </a:tcPr>
                </a:tc>
                <a:tc>
                  <a:txBody>
                    <a:bodyPr/>
                    <a:lstStyle/>
                    <a:p>
                      <a:endParaRPr lang="en-IN" sz="2800" dirty="0">
                        <a:latin typeface="Garamond" panose="02020404030301010803" pitchFamily="18" charset="0"/>
                      </a:endParaRPr>
                    </a:p>
                  </a:txBody>
                  <a:tcPr>
                    <a:noFill/>
                  </a:tcPr>
                </a:tc>
                <a:extLst>
                  <a:ext uri="{0D108BD9-81ED-4DB2-BD59-A6C34878D82A}">
                    <a16:rowId xmlns:a16="http://schemas.microsoft.com/office/drawing/2014/main" val="9530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dirty="0">
                          <a:solidFill>
                            <a:srgbClr val="9FFFFF"/>
                          </a:solidFill>
                          <a:effectLst/>
                          <a:latin typeface="Garamond" panose="02020404030301010803" pitchFamily="18" charset="0"/>
                        </a:rPr>
                        <a:t>Commitment to team goals</a:t>
                      </a:r>
                      <a:endParaRPr lang="en-IN" sz="2800" dirty="0">
                        <a:latin typeface="Garamond" panose="02020404030301010803" pitchFamily="18" charset="0"/>
                      </a:endParaRPr>
                    </a:p>
                  </a:txBody>
                  <a:tcPr>
                    <a:noFill/>
                  </a:tcPr>
                </a:tc>
                <a:tc>
                  <a:txBody>
                    <a:bodyPr/>
                    <a:lstStyle/>
                    <a:p>
                      <a:r>
                        <a:rPr lang="en-US" sz="2800" dirty="0">
                          <a:solidFill>
                            <a:srgbClr val="9FFFFF"/>
                          </a:solidFill>
                          <a:latin typeface="Garamond" panose="02020404030301010803" pitchFamily="18" charset="0"/>
                        </a:rPr>
                        <a:t>Reliability</a:t>
                      </a:r>
                      <a:endParaRPr lang="en-IN" sz="2800" dirty="0">
                        <a:solidFill>
                          <a:srgbClr val="9FFFFF"/>
                        </a:solidFill>
                        <a:latin typeface="Garamond" panose="02020404030301010803" pitchFamily="18" charset="0"/>
                      </a:endParaRPr>
                    </a:p>
                  </a:txBody>
                  <a:tcPr>
                    <a:noFill/>
                  </a:tcPr>
                </a:tc>
                <a:extLst>
                  <a:ext uri="{0D108BD9-81ED-4DB2-BD59-A6C34878D82A}">
                    <a16:rowId xmlns:a16="http://schemas.microsoft.com/office/drawing/2014/main" val="3284071988"/>
                  </a:ext>
                </a:extLst>
              </a:tr>
              <a:tr h="370840">
                <a:tc>
                  <a:txBody>
                    <a:bodyPr/>
                    <a:lstStyle/>
                    <a:p>
                      <a:r>
                        <a:rPr lang="en-US" sz="2800" b="0" i="0" dirty="0">
                          <a:solidFill>
                            <a:srgbClr val="9FFFFF"/>
                          </a:solidFill>
                          <a:effectLst/>
                          <a:latin typeface="Garamond" panose="02020404030301010803" pitchFamily="18" charset="0"/>
                        </a:rPr>
                        <a:t>Collaboration </a:t>
                      </a:r>
                      <a:endParaRPr lang="en-IN" sz="2800" dirty="0">
                        <a:latin typeface="Garamond" panose="02020404030301010803" pitchFamily="18" charset="0"/>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dirty="0">
                          <a:solidFill>
                            <a:srgbClr val="9FFFFF"/>
                          </a:solidFill>
                          <a:effectLst/>
                          <a:latin typeface="Garamond" panose="02020404030301010803" pitchFamily="18" charset="0"/>
                        </a:rPr>
                        <a:t>Positive attitude</a:t>
                      </a:r>
                    </a:p>
                  </a:txBody>
                  <a:tcPr>
                    <a:noFill/>
                  </a:tcPr>
                </a:tc>
                <a:extLst>
                  <a:ext uri="{0D108BD9-81ED-4DB2-BD59-A6C34878D82A}">
                    <a16:rowId xmlns:a16="http://schemas.microsoft.com/office/drawing/2014/main" val="2274434596"/>
                  </a:ext>
                </a:extLst>
              </a:tr>
              <a:tr h="370840">
                <a:tc>
                  <a:txBody>
                    <a:bodyPr/>
                    <a:lstStyle/>
                    <a:p>
                      <a:r>
                        <a:rPr lang="en-US" sz="2800" b="0" i="0" dirty="0">
                          <a:solidFill>
                            <a:srgbClr val="9FFFFF"/>
                          </a:solidFill>
                          <a:effectLst/>
                          <a:latin typeface="Garamond" panose="02020404030301010803" pitchFamily="18" charset="0"/>
                        </a:rPr>
                        <a:t>Adaptability</a:t>
                      </a:r>
                      <a:endParaRPr lang="en-IN" sz="2800" dirty="0">
                        <a:latin typeface="Garamond" panose="02020404030301010803" pitchFamily="18" charset="0"/>
                      </a:endParaRPr>
                    </a:p>
                  </a:txBody>
                  <a:tcPr>
                    <a:noFill/>
                  </a:tcPr>
                </a:tc>
                <a:tc>
                  <a:txBody>
                    <a:bodyPr/>
                    <a:lstStyle/>
                    <a:p>
                      <a:r>
                        <a:rPr lang="en-US" sz="2800" b="0" i="0" dirty="0">
                          <a:solidFill>
                            <a:srgbClr val="9FFFFF"/>
                          </a:solidFill>
                          <a:effectLst/>
                          <a:latin typeface="Garamond" panose="02020404030301010803" pitchFamily="18" charset="0"/>
                        </a:rPr>
                        <a:t>Problem-solving skills</a:t>
                      </a:r>
                      <a:endParaRPr lang="en-IN" sz="2800" dirty="0">
                        <a:latin typeface="Garamond" panose="02020404030301010803" pitchFamily="18" charset="0"/>
                      </a:endParaRPr>
                    </a:p>
                  </a:txBody>
                  <a:tcPr>
                    <a:noFill/>
                  </a:tcPr>
                </a:tc>
                <a:extLst>
                  <a:ext uri="{0D108BD9-81ED-4DB2-BD59-A6C34878D82A}">
                    <a16:rowId xmlns:a16="http://schemas.microsoft.com/office/drawing/2014/main" val="16413790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dirty="0">
                          <a:solidFill>
                            <a:srgbClr val="9FFFFF"/>
                          </a:solidFill>
                          <a:effectLst/>
                          <a:latin typeface="Garamond" panose="02020404030301010803" pitchFamily="18" charset="0"/>
                        </a:rPr>
                        <a:t>Respect for others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dirty="0">
                          <a:solidFill>
                            <a:srgbClr val="9FFFFF"/>
                          </a:solidFill>
                          <a:effectLst/>
                          <a:latin typeface="Garamond" panose="02020404030301010803" pitchFamily="18" charset="0"/>
                        </a:rPr>
                        <a:t>Ability to resolve conflict </a:t>
                      </a:r>
                      <a:endParaRPr lang="en-IN" sz="2800" dirty="0">
                        <a:latin typeface="Garamond" panose="02020404030301010803" pitchFamily="18" charset="0"/>
                      </a:endParaRPr>
                    </a:p>
                  </a:txBody>
                  <a:tcPr>
                    <a:noFill/>
                  </a:tcPr>
                </a:tc>
                <a:extLst>
                  <a:ext uri="{0D108BD9-81ED-4DB2-BD59-A6C34878D82A}">
                    <a16:rowId xmlns:a16="http://schemas.microsoft.com/office/drawing/2014/main" val="511849657"/>
                  </a:ext>
                </a:extLst>
              </a:tr>
              <a:tr h="370840">
                <a:tc>
                  <a:txBody>
                    <a:bodyPr/>
                    <a:lstStyle/>
                    <a:p>
                      <a:r>
                        <a:rPr lang="en-US" sz="2800" b="0" i="0" dirty="0">
                          <a:solidFill>
                            <a:srgbClr val="9FFFFF"/>
                          </a:solidFill>
                          <a:effectLst/>
                          <a:latin typeface="Garamond" panose="02020404030301010803" pitchFamily="18" charset="0"/>
                        </a:rPr>
                        <a:t>Initiative</a:t>
                      </a:r>
                      <a:endParaRPr lang="en-IN" sz="2800" dirty="0">
                        <a:latin typeface="Garamond" panose="02020404030301010803" pitchFamily="18" charset="0"/>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9FFFFF"/>
                          </a:solidFill>
                          <a:latin typeface="Garamond" panose="02020404030301010803" pitchFamily="18" charset="0"/>
                        </a:rPr>
                        <a:t>Accountability</a:t>
                      </a:r>
                      <a:endParaRPr lang="en-IN" sz="2800" dirty="0">
                        <a:solidFill>
                          <a:srgbClr val="9FFFFF"/>
                        </a:solidFill>
                        <a:latin typeface="Garamond" panose="02020404030301010803" pitchFamily="18" charset="0"/>
                      </a:endParaRPr>
                    </a:p>
                  </a:txBody>
                  <a:tcPr>
                    <a:noFill/>
                  </a:tcPr>
                </a:tc>
                <a:extLst>
                  <a:ext uri="{0D108BD9-81ED-4DB2-BD59-A6C34878D82A}">
                    <a16:rowId xmlns:a16="http://schemas.microsoft.com/office/drawing/2014/main" val="316540361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9FFFFF"/>
                          </a:solidFill>
                          <a:latin typeface="Garamond" panose="02020404030301010803" pitchFamily="18" charset="0"/>
                        </a:rPr>
                        <a:t>Effective Communication</a:t>
                      </a:r>
                      <a:endParaRPr lang="en-IN" sz="2800" dirty="0">
                        <a:solidFill>
                          <a:srgbClr val="9FFFFF"/>
                        </a:solidFill>
                        <a:latin typeface="Garamond" panose="02020404030301010803" pitchFamily="18" charset="0"/>
                      </a:endParaRPr>
                    </a:p>
                    <a:p>
                      <a:endParaRPr lang="en-IN" sz="2800" dirty="0">
                        <a:latin typeface="Garamond" panose="02020404030301010803" pitchFamily="18" charset="0"/>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2800" dirty="0">
                        <a:latin typeface="Garamond" panose="02020404030301010803" pitchFamily="18" charset="0"/>
                      </a:endParaRPr>
                    </a:p>
                  </a:txBody>
                  <a:tcPr>
                    <a:noFill/>
                  </a:tcPr>
                </a:tc>
                <a:extLst>
                  <a:ext uri="{0D108BD9-81ED-4DB2-BD59-A6C34878D82A}">
                    <a16:rowId xmlns:a16="http://schemas.microsoft.com/office/drawing/2014/main" val="1006669230"/>
                  </a:ext>
                </a:extLst>
              </a:tr>
            </a:tbl>
          </a:graphicData>
        </a:graphic>
      </p:graphicFrame>
      <p:pic>
        <p:nvPicPr>
          <p:cNvPr id="8194" name="Picture 2">
            <a:extLst>
              <a:ext uri="{FF2B5EF4-FFF2-40B4-BE49-F238E27FC236}">
                <a16:creationId xmlns:a16="http://schemas.microsoft.com/office/drawing/2014/main" id="{F8A01CEF-4363-5B6B-CD2F-78ACB6CE0D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9905" y="1340522"/>
            <a:ext cx="4688375" cy="35247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67746FC-70A2-40F7-59B1-0026F6CCB477}"/>
              </a:ext>
            </a:extLst>
          </p:cNvPr>
          <p:cNvSpPr txBox="1"/>
          <p:nvPr/>
        </p:nvSpPr>
        <p:spPr>
          <a:xfrm>
            <a:off x="7919048" y="4865297"/>
            <a:ext cx="3899451" cy="1246495"/>
          </a:xfrm>
          <a:prstGeom prst="rect">
            <a:avLst/>
          </a:prstGeom>
          <a:noFill/>
        </p:spPr>
        <p:txBody>
          <a:bodyPr wrap="square">
            <a:spAutoFit/>
          </a:bodyPr>
          <a:lstStyle/>
          <a:p>
            <a:pPr algn="ctr"/>
            <a:r>
              <a:rPr lang="en-US" altLang="en-US" sz="2500" dirty="0">
                <a:solidFill>
                  <a:srgbClr val="FFCC00"/>
                </a:solidFill>
              </a:rPr>
              <a:t>Learn to live in harmony</a:t>
            </a:r>
          </a:p>
          <a:p>
            <a:pPr algn="ctr"/>
            <a:r>
              <a:rPr lang="en-US" altLang="en-US" sz="2500" dirty="0">
                <a:solidFill>
                  <a:srgbClr val="FFCC00"/>
                </a:solidFill>
              </a:rPr>
              <a:t>with different types of people</a:t>
            </a:r>
          </a:p>
        </p:txBody>
      </p:sp>
    </p:spTree>
    <p:extLst>
      <p:ext uri="{BB962C8B-B14F-4D97-AF65-F5344CB8AC3E}">
        <p14:creationId xmlns:p14="http://schemas.microsoft.com/office/powerpoint/2010/main" val="3167192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a:extLst>
            <a:ext uri="{FF2B5EF4-FFF2-40B4-BE49-F238E27FC236}">
              <a16:creationId xmlns:a16="http://schemas.microsoft.com/office/drawing/2014/main" id="{946C4207-03DC-E294-2BD4-C176A7BA551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1D02E07-9E0D-D58D-AAA9-D5D24050CA9B}"/>
              </a:ext>
            </a:extLst>
          </p:cNvPr>
          <p:cNvSpPr txBox="1"/>
          <p:nvPr/>
        </p:nvSpPr>
        <p:spPr>
          <a:xfrm>
            <a:off x="368780" y="362311"/>
            <a:ext cx="6308066" cy="2785378"/>
          </a:xfrm>
          <a:prstGeom prst="rect">
            <a:avLst/>
          </a:prstGeom>
          <a:noFill/>
        </p:spPr>
        <p:txBody>
          <a:bodyPr wrap="square" rtlCol="0">
            <a:spAutoFit/>
          </a:bodyPr>
          <a:lstStyle/>
          <a:p>
            <a:r>
              <a:rPr lang="en-US" sz="3500" dirty="0">
                <a:solidFill>
                  <a:srgbClr val="9FFFFF"/>
                </a:solidFill>
                <a:latin typeface="Garamond" panose="02020404030301010803" pitchFamily="18" charset="0"/>
              </a:rPr>
              <a:t>Coming together is Beginning</a:t>
            </a:r>
          </a:p>
          <a:p>
            <a:r>
              <a:rPr lang="en-US" sz="3500" dirty="0">
                <a:solidFill>
                  <a:srgbClr val="9FFFFF"/>
                </a:solidFill>
                <a:latin typeface="Garamond" panose="02020404030301010803" pitchFamily="18" charset="0"/>
              </a:rPr>
              <a:t>Keeping together is Progress</a:t>
            </a:r>
          </a:p>
          <a:p>
            <a:r>
              <a:rPr lang="en-US" sz="3500" dirty="0">
                <a:solidFill>
                  <a:srgbClr val="9FFFFF"/>
                </a:solidFill>
                <a:latin typeface="Garamond" panose="02020404030301010803" pitchFamily="18" charset="0"/>
              </a:rPr>
              <a:t>Working together is Success</a:t>
            </a:r>
          </a:p>
          <a:p>
            <a:endParaRPr lang="en-US" sz="3500" dirty="0">
              <a:solidFill>
                <a:srgbClr val="9FFFFF"/>
              </a:solidFill>
              <a:latin typeface="Garamond" panose="02020404030301010803" pitchFamily="18" charset="0"/>
            </a:endParaRPr>
          </a:p>
          <a:p>
            <a:r>
              <a:rPr lang="en-US" sz="3500" dirty="0">
                <a:solidFill>
                  <a:srgbClr val="9FFFFF"/>
                </a:solidFill>
                <a:latin typeface="Garamond" panose="02020404030301010803" pitchFamily="18" charset="0"/>
              </a:rPr>
              <a:t>				Henry Ford</a:t>
            </a:r>
            <a:endParaRPr lang="en-IN" sz="3500" dirty="0">
              <a:solidFill>
                <a:srgbClr val="9FFFFF"/>
              </a:solidFill>
              <a:latin typeface="Garamond" panose="02020404030301010803" pitchFamily="18" charset="0"/>
            </a:endParaRPr>
          </a:p>
        </p:txBody>
      </p:sp>
      <p:pic>
        <p:nvPicPr>
          <p:cNvPr id="15362" name="Picture 2">
            <a:extLst>
              <a:ext uri="{FF2B5EF4-FFF2-40B4-BE49-F238E27FC236}">
                <a16:creationId xmlns:a16="http://schemas.microsoft.com/office/drawing/2014/main" id="{06853D7E-814B-D2EA-AC14-1290FC9603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2711" y="645472"/>
            <a:ext cx="3600090" cy="5567056"/>
          </a:xfrm>
          <a:prstGeom prst="rect">
            <a:avLst/>
          </a:prstGeom>
          <a:noFill/>
          <a:extLst>
            <a:ext uri="{909E8E84-426E-40DD-AFC4-6F175D3DCCD1}">
              <a14:hiddenFill xmlns:a14="http://schemas.microsoft.com/office/drawing/2010/main">
                <a:solidFill>
                  <a:srgbClr val="FFFFFF"/>
                </a:solidFill>
              </a14:hiddenFill>
            </a:ext>
          </a:extLst>
        </p:spPr>
      </p:pic>
      <p:sp>
        <p:nvSpPr>
          <p:cNvPr id="15363" name="Text Box 3">
            <a:extLst>
              <a:ext uri="{FF2B5EF4-FFF2-40B4-BE49-F238E27FC236}">
                <a16:creationId xmlns:a16="http://schemas.microsoft.com/office/drawing/2014/main" id="{C0607AAB-CF5E-8C04-0B96-3D57BFFDD5F7}"/>
              </a:ext>
            </a:extLst>
          </p:cNvPr>
          <p:cNvSpPr txBox="1">
            <a:spLocks noChangeArrowheads="1"/>
          </p:cNvSpPr>
          <p:nvPr/>
        </p:nvSpPr>
        <p:spPr bwMode="auto">
          <a:xfrm>
            <a:off x="3561857" y="3975192"/>
            <a:ext cx="3169008"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3500" dirty="0">
                <a:solidFill>
                  <a:srgbClr val="FFCC00"/>
                </a:solidFill>
                <a:latin typeface="Garamond" panose="02020404030301010803" pitchFamily="18" charset="0"/>
              </a:rPr>
              <a:t>Be cooperative</a:t>
            </a:r>
          </a:p>
          <a:p>
            <a:pPr algn="ctr"/>
            <a:r>
              <a:rPr lang="en-US" altLang="en-US" sz="3500" dirty="0">
                <a:solidFill>
                  <a:srgbClr val="FFCC00"/>
                </a:solidFill>
                <a:latin typeface="Garamond" panose="02020404030301010803" pitchFamily="18" charset="0"/>
              </a:rPr>
              <a:t>And</a:t>
            </a:r>
          </a:p>
          <a:p>
            <a:pPr algn="ctr"/>
            <a:r>
              <a:rPr lang="en-US" altLang="en-US" sz="3500" dirty="0">
                <a:solidFill>
                  <a:srgbClr val="FFCC00"/>
                </a:solidFill>
                <a:latin typeface="Garamond" panose="02020404030301010803" pitchFamily="18" charset="0"/>
              </a:rPr>
              <a:t>Enjoy teamwork</a:t>
            </a:r>
          </a:p>
        </p:txBody>
      </p:sp>
    </p:spTree>
    <p:extLst>
      <p:ext uri="{BB962C8B-B14F-4D97-AF65-F5344CB8AC3E}">
        <p14:creationId xmlns:p14="http://schemas.microsoft.com/office/powerpoint/2010/main" val="2514472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a:extLst>
            <a:ext uri="{FF2B5EF4-FFF2-40B4-BE49-F238E27FC236}">
              <a16:creationId xmlns:a16="http://schemas.microsoft.com/office/drawing/2014/main" id="{D7A7BF9F-DA2A-6B74-E83C-1E272F10D0A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75FE8BE-D7E5-A2AA-F428-01281B4C6FD5}"/>
              </a:ext>
            </a:extLst>
          </p:cNvPr>
          <p:cNvSpPr txBox="1"/>
          <p:nvPr/>
        </p:nvSpPr>
        <p:spPr>
          <a:xfrm>
            <a:off x="2663406" y="1771650"/>
            <a:ext cx="8305800" cy="3416320"/>
          </a:xfrm>
          <a:prstGeom prst="rect">
            <a:avLst/>
          </a:prstGeom>
          <a:noFill/>
        </p:spPr>
        <p:txBody>
          <a:bodyPr wrap="square" rtlCol="0">
            <a:spAutoFit/>
          </a:bodyPr>
          <a:lstStyle/>
          <a:p>
            <a:r>
              <a:rPr lang="en-US" sz="5400" dirty="0">
                <a:solidFill>
                  <a:srgbClr val="9FFFFF"/>
                </a:solidFill>
                <a:latin typeface="Garamond" panose="02020404030301010803" pitchFamily="18" charset="0"/>
              </a:rPr>
              <a:t>T   : Together</a:t>
            </a:r>
          </a:p>
          <a:p>
            <a:r>
              <a:rPr lang="en-US" sz="5400" dirty="0">
                <a:solidFill>
                  <a:srgbClr val="9FFFFF"/>
                </a:solidFill>
                <a:latin typeface="Garamond" panose="02020404030301010803" pitchFamily="18" charset="0"/>
              </a:rPr>
              <a:t>E   : Everyone</a:t>
            </a:r>
          </a:p>
          <a:p>
            <a:r>
              <a:rPr lang="en-US" sz="5400" dirty="0">
                <a:solidFill>
                  <a:srgbClr val="9FFFFF"/>
                </a:solidFill>
                <a:latin typeface="Garamond" panose="02020404030301010803" pitchFamily="18" charset="0"/>
              </a:rPr>
              <a:t>A   : Achieves </a:t>
            </a:r>
          </a:p>
          <a:p>
            <a:r>
              <a:rPr lang="en-US" sz="5400" dirty="0">
                <a:solidFill>
                  <a:srgbClr val="9FFFFF"/>
                </a:solidFill>
                <a:latin typeface="Garamond" panose="02020404030301010803" pitchFamily="18" charset="0"/>
              </a:rPr>
              <a:t>M  : More</a:t>
            </a:r>
            <a:endParaRPr lang="en-IN" sz="5400" dirty="0">
              <a:solidFill>
                <a:srgbClr val="9FFFFF"/>
              </a:solidFill>
              <a:latin typeface="Garamond" panose="02020404030301010803" pitchFamily="18" charset="0"/>
            </a:endParaRPr>
          </a:p>
        </p:txBody>
      </p:sp>
      <p:sp>
        <p:nvSpPr>
          <p:cNvPr id="3" name="Rectangle 2">
            <a:extLst>
              <a:ext uri="{FF2B5EF4-FFF2-40B4-BE49-F238E27FC236}">
                <a16:creationId xmlns:a16="http://schemas.microsoft.com/office/drawing/2014/main" id="{4B884D5C-6494-9E2A-E849-C4BC13A0037C}"/>
              </a:ext>
            </a:extLst>
          </p:cNvPr>
          <p:cNvSpPr/>
          <p:nvPr/>
        </p:nvSpPr>
        <p:spPr>
          <a:xfrm>
            <a:off x="2639683" y="1264592"/>
            <a:ext cx="759126" cy="4233932"/>
          </a:xfrm>
          <a:prstGeom prst="rect">
            <a:avLst/>
          </a:prstGeom>
          <a:noFill/>
          <a:ln w="31750">
            <a:solidFill>
              <a:srgbClr val="00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4200111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a:extLst>
            <a:ext uri="{FF2B5EF4-FFF2-40B4-BE49-F238E27FC236}">
              <a16:creationId xmlns:a16="http://schemas.microsoft.com/office/drawing/2014/main" id="{BE3A919C-1DD9-0A46-C604-C8744BECC7B9}"/>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B8E17BA8-8C7F-BB4B-BE38-F50EDEDAE370}"/>
              </a:ext>
            </a:extLst>
          </p:cNvPr>
          <p:cNvPicPr>
            <a:picLocks noChangeAspect="1"/>
          </p:cNvPicPr>
          <p:nvPr/>
        </p:nvPicPr>
        <p:blipFill>
          <a:blip r:embed="rId3"/>
          <a:stretch>
            <a:fillRect/>
          </a:stretch>
        </p:blipFill>
        <p:spPr>
          <a:xfrm>
            <a:off x="2021631" y="1043795"/>
            <a:ext cx="8148738" cy="4770410"/>
          </a:xfrm>
          <a:prstGeom prst="rect">
            <a:avLst/>
          </a:prstGeom>
        </p:spPr>
      </p:pic>
    </p:spTree>
    <p:extLst>
      <p:ext uri="{BB962C8B-B14F-4D97-AF65-F5344CB8AC3E}">
        <p14:creationId xmlns:p14="http://schemas.microsoft.com/office/powerpoint/2010/main" val="154066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713115D2-310A-4784-62D9-0046581A11B3}"/>
              </a:ext>
            </a:extLst>
          </p:cNvPr>
          <p:cNvSpPr/>
          <p:nvPr/>
        </p:nvSpPr>
        <p:spPr>
          <a:xfrm>
            <a:off x="273167" y="2398561"/>
            <a:ext cx="2570672" cy="2570672"/>
          </a:xfrm>
          <a:prstGeom prst="ellipse">
            <a:avLst/>
          </a:prstGeom>
          <a:solidFill>
            <a:srgbClr val="9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lumMod val="75000"/>
                    <a:lumOff val="25000"/>
                  </a:schemeClr>
                </a:solidFill>
                <a:latin typeface="Garamond" panose="02020404030301010803" pitchFamily="18" charset="0"/>
              </a:rPr>
              <a:t>TEAM BUILDING</a:t>
            </a:r>
            <a:endParaRPr lang="en-IN" sz="2600" dirty="0">
              <a:solidFill>
                <a:schemeClr val="tx2">
                  <a:lumMod val="75000"/>
                  <a:lumOff val="25000"/>
                </a:schemeClr>
              </a:solidFill>
              <a:latin typeface="Garamond" panose="02020404030301010803" pitchFamily="18" charset="0"/>
            </a:endParaRPr>
          </a:p>
        </p:txBody>
      </p:sp>
      <p:sp>
        <p:nvSpPr>
          <p:cNvPr id="5" name="Oval 4">
            <a:extLst>
              <a:ext uri="{FF2B5EF4-FFF2-40B4-BE49-F238E27FC236}">
                <a16:creationId xmlns:a16="http://schemas.microsoft.com/office/drawing/2014/main" id="{0EA118C7-D171-DF64-9103-E85A1ECE7822}"/>
              </a:ext>
            </a:extLst>
          </p:cNvPr>
          <p:cNvSpPr/>
          <p:nvPr/>
        </p:nvSpPr>
        <p:spPr>
          <a:xfrm>
            <a:off x="1897808" y="1880976"/>
            <a:ext cx="517585" cy="517585"/>
          </a:xfrm>
          <a:prstGeom prst="ellipse">
            <a:avLst/>
          </a:prstGeom>
          <a:solidFill>
            <a:srgbClr val="FF9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a:extLst>
              <a:ext uri="{FF2B5EF4-FFF2-40B4-BE49-F238E27FC236}">
                <a16:creationId xmlns:a16="http://schemas.microsoft.com/office/drawing/2014/main" id="{E15E1A53-AD4A-117C-F38F-670B54445FC6}"/>
              </a:ext>
            </a:extLst>
          </p:cNvPr>
          <p:cNvSpPr txBox="1"/>
          <p:nvPr/>
        </p:nvSpPr>
        <p:spPr>
          <a:xfrm>
            <a:off x="3311818" y="4469350"/>
            <a:ext cx="2915728" cy="400110"/>
          </a:xfrm>
          <a:prstGeom prst="rect">
            <a:avLst/>
          </a:prstGeom>
          <a:noFill/>
        </p:spPr>
        <p:txBody>
          <a:bodyPr wrap="square" rtlCol="0">
            <a:spAutoFit/>
          </a:bodyPr>
          <a:lstStyle/>
          <a:p>
            <a:r>
              <a:rPr lang="en-US" sz="2000" dirty="0">
                <a:solidFill>
                  <a:srgbClr val="9FFFFF"/>
                </a:solidFill>
                <a:latin typeface="Garamond" panose="02020404030301010803" pitchFamily="18" charset="0"/>
              </a:rPr>
              <a:t>MOTIVATIO</a:t>
            </a:r>
            <a:r>
              <a:rPr lang="en-IN" sz="2000" dirty="0">
                <a:solidFill>
                  <a:srgbClr val="9FFFFF"/>
                </a:solidFill>
                <a:latin typeface="Garamond" panose="02020404030301010803" pitchFamily="18" charset="0"/>
              </a:rPr>
              <a:t>N</a:t>
            </a:r>
            <a:endParaRPr lang="en-US" sz="2000" dirty="0">
              <a:solidFill>
                <a:srgbClr val="9FFFFF"/>
              </a:solidFill>
              <a:latin typeface="Garamond" panose="02020404030301010803" pitchFamily="18" charset="0"/>
            </a:endParaRPr>
          </a:p>
        </p:txBody>
      </p:sp>
      <p:sp>
        <p:nvSpPr>
          <p:cNvPr id="8" name="Oval 7">
            <a:extLst>
              <a:ext uri="{FF2B5EF4-FFF2-40B4-BE49-F238E27FC236}">
                <a16:creationId xmlns:a16="http://schemas.microsoft.com/office/drawing/2014/main" id="{E3D67C12-B0B7-7390-CB34-51C8BA83DDF4}"/>
              </a:ext>
            </a:extLst>
          </p:cNvPr>
          <p:cNvSpPr/>
          <p:nvPr/>
        </p:nvSpPr>
        <p:spPr>
          <a:xfrm>
            <a:off x="2754704" y="2588341"/>
            <a:ext cx="517585" cy="517585"/>
          </a:xfrm>
          <a:prstGeom prst="ellipse">
            <a:avLst/>
          </a:prstGeom>
          <a:solidFill>
            <a:srgbClr val="FF9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0A917185-19F3-C760-A081-BC817F70F145}"/>
              </a:ext>
            </a:extLst>
          </p:cNvPr>
          <p:cNvSpPr txBox="1"/>
          <p:nvPr/>
        </p:nvSpPr>
        <p:spPr>
          <a:xfrm>
            <a:off x="2415393" y="1922783"/>
            <a:ext cx="2915728" cy="400110"/>
          </a:xfrm>
          <a:prstGeom prst="rect">
            <a:avLst/>
          </a:prstGeom>
          <a:noFill/>
        </p:spPr>
        <p:txBody>
          <a:bodyPr wrap="square" rtlCol="0">
            <a:spAutoFit/>
          </a:bodyPr>
          <a:lstStyle/>
          <a:p>
            <a:r>
              <a:rPr lang="en-US" sz="2000" dirty="0">
                <a:solidFill>
                  <a:srgbClr val="9FFFFF"/>
                </a:solidFill>
                <a:latin typeface="Garamond" panose="02020404030301010803" pitchFamily="18" charset="0"/>
              </a:rPr>
              <a:t>UNITY IN DIVERSITY</a:t>
            </a:r>
          </a:p>
        </p:txBody>
      </p:sp>
      <p:sp>
        <p:nvSpPr>
          <p:cNvPr id="10" name="Oval 9">
            <a:extLst>
              <a:ext uri="{FF2B5EF4-FFF2-40B4-BE49-F238E27FC236}">
                <a16:creationId xmlns:a16="http://schemas.microsoft.com/office/drawing/2014/main" id="{63F5DB08-C9A7-A283-8B1B-36390B5BE670}"/>
              </a:ext>
            </a:extLst>
          </p:cNvPr>
          <p:cNvSpPr/>
          <p:nvPr/>
        </p:nvSpPr>
        <p:spPr>
          <a:xfrm>
            <a:off x="3010625" y="3493282"/>
            <a:ext cx="517585" cy="517585"/>
          </a:xfrm>
          <a:prstGeom prst="ellipse">
            <a:avLst/>
          </a:prstGeom>
          <a:solidFill>
            <a:srgbClr val="FF9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15855292-F448-67F2-A509-62D033F0A181}"/>
              </a:ext>
            </a:extLst>
          </p:cNvPr>
          <p:cNvSpPr txBox="1"/>
          <p:nvPr/>
        </p:nvSpPr>
        <p:spPr>
          <a:xfrm>
            <a:off x="3307512" y="2629220"/>
            <a:ext cx="3401682" cy="400110"/>
          </a:xfrm>
          <a:prstGeom prst="rect">
            <a:avLst/>
          </a:prstGeom>
          <a:noFill/>
        </p:spPr>
        <p:txBody>
          <a:bodyPr wrap="square" rtlCol="0">
            <a:spAutoFit/>
          </a:bodyPr>
          <a:lstStyle/>
          <a:p>
            <a:r>
              <a:rPr lang="en-US" sz="2000" dirty="0">
                <a:solidFill>
                  <a:srgbClr val="9FFFFF"/>
                </a:solidFill>
                <a:latin typeface="Garamond" panose="02020404030301010803" pitchFamily="18" charset="0"/>
              </a:rPr>
              <a:t>BROADER PERSPECTIVE</a:t>
            </a:r>
          </a:p>
        </p:txBody>
      </p:sp>
      <p:sp>
        <p:nvSpPr>
          <p:cNvPr id="12" name="Oval 11">
            <a:extLst>
              <a:ext uri="{FF2B5EF4-FFF2-40B4-BE49-F238E27FC236}">
                <a16:creationId xmlns:a16="http://schemas.microsoft.com/office/drawing/2014/main" id="{0B061864-1287-F7DA-474D-F2469AB18E1D}"/>
              </a:ext>
            </a:extLst>
          </p:cNvPr>
          <p:cNvSpPr/>
          <p:nvPr/>
        </p:nvSpPr>
        <p:spPr>
          <a:xfrm>
            <a:off x="2789927" y="4360552"/>
            <a:ext cx="517585" cy="517585"/>
          </a:xfrm>
          <a:prstGeom prst="ellipse">
            <a:avLst/>
          </a:prstGeom>
          <a:solidFill>
            <a:srgbClr val="FF9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TextBox 12">
            <a:extLst>
              <a:ext uri="{FF2B5EF4-FFF2-40B4-BE49-F238E27FC236}">
                <a16:creationId xmlns:a16="http://schemas.microsoft.com/office/drawing/2014/main" id="{77780834-5D68-9091-C570-6BC32EAB9C36}"/>
              </a:ext>
            </a:extLst>
          </p:cNvPr>
          <p:cNvSpPr txBox="1"/>
          <p:nvPr/>
        </p:nvSpPr>
        <p:spPr>
          <a:xfrm>
            <a:off x="3550489" y="3552019"/>
            <a:ext cx="2915728" cy="400110"/>
          </a:xfrm>
          <a:prstGeom prst="rect">
            <a:avLst/>
          </a:prstGeom>
          <a:noFill/>
        </p:spPr>
        <p:txBody>
          <a:bodyPr wrap="square" rtlCol="0">
            <a:spAutoFit/>
          </a:bodyPr>
          <a:lstStyle/>
          <a:p>
            <a:r>
              <a:rPr lang="en-US" sz="2000" dirty="0">
                <a:solidFill>
                  <a:srgbClr val="9FFFFF"/>
                </a:solidFill>
                <a:latin typeface="Garamond" panose="02020404030301010803" pitchFamily="18" charset="0"/>
              </a:rPr>
              <a:t>GOAL ORIENTATION</a:t>
            </a:r>
          </a:p>
        </p:txBody>
      </p:sp>
      <p:sp>
        <p:nvSpPr>
          <p:cNvPr id="14" name="Oval 13">
            <a:extLst>
              <a:ext uri="{FF2B5EF4-FFF2-40B4-BE49-F238E27FC236}">
                <a16:creationId xmlns:a16="http://schemas.microsoft.com/office/drawing/2014/main" id="{8732A07A-087F-C801-4FDD-7770DD8F5090}"/>
              </a:ext>
            </a:extLst>
          </p:cNvPr>
          <p:cNvSpPr/>
          <p:nvPr/>
        </p:nvSpPr>
        <p:spPr>
          <a:xfrm>
            <a:off x="2139348" y="5038139"/>
            <a:ext cx="517585" cy="517585"/>
          </a:xfrm>
          <a:prstGeom prst="ellipse">
            <a:avLst/>
          </a:prstGeom>
          <a:solidFill>
            <a:srgbClr val="FF9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14">
            <a:extLst>
              <a:ext uri="{FF2B5EF4-FFF2-40B4-BE49-F238E27FC236}">
                <a16:creationId xmlns:a16="http://schemas.microsoft.com/office/drawing/2014/main" id="{9AB44A40-9505-EE42-D1DB-32F177FC1E70}"/>
              </a:ext>
            </a:extLst>
          </p:cNvPr>
          <p:cNvSpPr txBox="1"/>
          <p:nvPr/>
        </p:nvSpPr>
        <p:spPr>
          <a:xfrm>
            <a:off x="2656933" y="5154355"/>
            <a:ext cx="2915728" cy="400110"/>
          </a:xfrm>
          <a:prstGeom prst="rect">
            <a:avLst/>
          </a:prstGeom>
          <a:noFill/>
        </p:spPr>
        <p:txBody>
          <a:bodyPr wrap="square" rtlCol="0">
            <a:spAutoFit/>
          </a:bodyPr>
          <a:lstStyle/>
          <a:p>
            <a:r>
              <a:rPr lang="en-US" sz="2000" dirty="0">
                <a:solidFill>
                  <a:srgbClr val="9FFFFF"/>
                </a:solidFill>
                <a:latin typeface="Garamond" panose="02020404030301010803" pitchFamily="18" charset="0"/>
              </a:rPr>
              <a:t>DETERMINATION</a:t>
            </a:r>
          </a:p>
        </p:txBody>
      </p:sp>
      <p:sp>
        <p:nvSpPr>
          <p:cNvPr id="3" name="TextBox 2">
            <a:extLst>
              <a:ext uri="{FF2B5EF4-FFF2-40B4-BE49-F238E27FC236}">
                <a16:creationId xmlns:a16="http://schemas.microsoft.com/office/drawing/2014/main" id="{E5C25A25-5D4E-54FE-537A-C812C392C941}"/>
              </a:ext>
            </a:extLst>
          </p:cNvPr>
          <p:cNvSpPr txBox="1"/>
          <p:nvPr/>
        </p:nvSpPr>
        <p:spPr>
          <a:xfrm>
            <a:off x="5870276" y="216592"/>
            <a:ext cx="6098874" cy="2354491"/>
          </a:xfrm>
          <a:prstGeom prst="rect">
            <a:avLst/>
          </a:prstGeom>
          <a:noFill/>
        </p:spPr>
        <p:txBody>
          <a:bodyPr wrap="square">
            <a:spAutoFit/>
          </a:bodyPr>
          <a:lstStyle/>
          <a:p>
            <a:r>
              <a:rPr lang="en-IN" sz="2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As Vince Lombardi said – </a:t>
            </a:r>
            <a:endParaRPr lang="en-IN" sz="2100" i="1" dirty="0">
              <a:solidFill>
                <a:srgbClr val="9FFFFF"/>
              </a:solidFill>
              <a:latin typeface="Garamond" panose="02020404030301010803" pitchFamily="18" charset="0"/>
              <a:ea typeface="Aptos" panose="020B0004020202020204" pitchFamily="34" charset="0"/>
              <a:cs typeface="Times New Roman" panose="02020603050405020304" pitchFamily="18" charset="0"/>
            </a:endParaRPr>
          </a:p>
          <a:p>
            <a:r>
              <a:rPr lang="en-IN" sz="2100" i="1" dirty="0">
                <a:solidFill>
                  <a:srgbClr val="FF9FFF"/>
                </a:solidFill>
                <a:effectLst/>
                <a:latin typeface="Garamond" panose="02020404030301010803" pitchFamily="18" charset="0"/>
                <a:ea typeface="Aptos" panose="020B0004020202020204" pitchFamily="34" charset="0"/>
                <a:cs typeface="Times New Roman" panose="02020603050405020304" pitchFamily="18" charset="0"/>
              </a:rPr>
              <a:t>“Individual commitment to a group effort — that is what makes a team work, a company work, a society work, a civilization work.”</a:t>
            </a:r>
            <a:endParaRPr lang="en-IN" sz="2100" dirty="0">
              <a:solidFill>
                <a:srgbClr val="FF9FFF"/>
              </a:solidFill>
              <a:latin typeface="Garamond" panose="02020404030301010803" pitchFamily="18" charset="0"/>
            </a:endParaRPr>
          </a:p>
          <a:p>
            <a:r>
              <a:rPr lang="en-IN" sz="2100" b="1"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TEAM WORK</a:t>
            </a:r>
            <a:r>
              <a:rPr lang="en-IN" sz="2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  </a:t>
            </a:r>
          </a:p>
          <a:p>
            <a:r>
              <a:rPr lang="en-IN" sz="2100" dirty="0">
                <a:solidFill>
                  <a:srgbClr val="9FFFFF"/>
                </a:solidFill>
                <a:latin typeface="Garamond" panose="02020404030301010803" pitchFamily="18" charset="0"/>
                <a:ea typeface="Aptos" panose="020B0004020202020204" pitchFamily="34" charset="0"/>
                <a:cs typeface="Times New Roman" panose="02020603050405020304" pitchFamily="18" charset="0"/>
              </a:rPr>
              <a:t>F</a:t>
            </a:r>
            <a:r>
              <a:rPr lang="en-IN" sz="2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irst its the organization we are working for, then we are working as a team and that's how we will achieve our success and not by working in our own silos. </a:t>
            </a:r>
          </a:p>
        </p:txBody>
      </p:sp>
      <p:pic>
        <p:nvPicPr>
          <p:cNvPr id="1026" name="Picture 2" descr="Basics of running between the wickets ...">
            <a:extLst>
              <a:ext uri="{FF2B5EF4-FFF2-40B4-BE49-F238E27FC236}">
                <a16:creationId xmlns:a16="http://schemas.microsoft.com/office/drawing/2014/main" id="{768BC290-DFC2-3D32-5650-84A3EE9C9E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886" y="3190733"/>
            <a:ext cx="3852936" cy="215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75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1" nodeType="clickEffect">
                                  <p:stCondLst>
                                    <p:cond delay="0"/>
                                  </p:stCondLst>
                                  <p:childTnLst>
                                    <p:animEffect transition="out" filter="dissolv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par>
                          <p:cTn id="39" fill="hold">
                            <p:stCondLst>
                              <p:cond delay="500"/>
                            </p:stCondLst>
                            <p:childTnLst>
                              <p:par>
                                <p:cTn id="40" presetID="53" presetClass="entr" presetSubtype="16" fill="hold" nodeType="afterEffect">
                                  <p:stCondLst>
                                    <p:cond delay="0"/>
                                  </p:stCondLst>
                                  <p:childTnLst>
                                    <p:set>
                                      <p:cBhvr>
                                        <p:cTn id="41" dur="1" fill="hold">
                                          <p:stCondLst>
                                            <p:cond delay="0"/>
                                          </p:stCondLst>
                                        </p:cTn>
                                        <p:tgtEl>
                                          <p:spTgt spid="1026"/>
                                        </p:tgtEl>
                                        <p:attrNameLst>
                                          <p:attrName>style.visibility</p:attrName>
                                        </p:attrNameLst>
                                      </p:cBhvr>
                                      <p:to>
                                        <p:strVal val="visible"/>
                                      </p:to>
                                    </p:set>
                                    <p:anim calcmode="lin" valueType="num">
                                      <p:cBhvr>
                                        <p:cTn id="42" dur="500" fill="hold"/>
                                        <p:tgtEl>
                                          <p:spTgt spid="1026"/>
                                        </p:tgtEl>
                                        <p:attrNameLst>
                                          <p:attrName>ppt_w</p:attrName>
                                        </p:attrNameLst>
                                      </p:cBhvr>
                                      <p:tavLst>
                                        <p:tav tm="0">
                                          <p:val>
                                            <p:fltVal val="0"/>
                                          </p:val>
                                        </p:tav>
                                        <p:tav tm="100000">
                                          <p:val>
                                            <p:strVal val="#ppt_w"/>
                                          </p:val>
                                        </p:tav>
                                      </p:tavLst>
                                    </p:anim>
                                    <p:anim calcmode="lin" valueType="num">
                                      <p:cBhvr>
                                        <p:cTn id="43" dur="500" fill="hold"/>
                                        <p:tgtEl>
                                          <p:spTgt spid="1026"/>
                                        </p:tgtEl>
                                        <p:attrNameLst>
                                          <p:attrName>ppt_h</p:attrName>
                                        </p:attrNameLst>
                                      </p:cBhvr>
                                      <p:tavLst>
                                        <p:tav tm="0">
                                          <p:val>
                                            <p:fltVal val="0"/>
                                          </p:val>
                                        </p:tav>
                                        <p:tav tm="100000">
                                          <p:val>
                                            <p:strVal val="#ppt_h"/>
                                          </p:val>
                                        </p:tav>
                                      </p:tavLst>
                                    </p:anim>
                                    <p:animEffect transition="in" filter="fade">
                                      <p:cBhvr>
                                        <p:cTn id="44" dur="500"/>
                                        <p:tgtEl>
                                          <p:spTgt spid="102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102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randombar(horizontal)">
                                      <p:cBhvr>
                                        <p:cTn id="53" dur="500"/>
                                        <p:tgtEl>
                                          <p:spTgt spid="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randombar(horizontal)">
                                      <p:cBhvr>
                                        <p:cTn id="61" dur="500"/>
                                        <p:tgtEl>
                                          <p:spTgt spid="14"/>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randombar(horizontal)">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animBg="1"/>
      <p:bldP spid="11" grpId="0"/>
      <p:bldP spid="12" grpId="0" animBg="1"/>
      <p:bldP spid="13" grpId="0"/>
      <p:bldP spid="14" grpId="0" animBg="1"/>
      <p:bldP spid="15" grpId="0"/>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B59A946-3F4B-5B73-251E-92E4A756FFB2}"/>
              </a:ext>
            </a:extLst>
          </p:cNvPr>
          <p:cNvSpPr txBox="1"/>
          <p:nvPr/>
        </p:nvSpPr>
        <p:spPr>
          <a:xfrm>
            <a:off x="1144438" y="1260073"/>
            <a:ext cx="10144663" cy="4337854"/>
          </a:xfrm>
          <a:prstGeom prst="rect">
            <a:avLst/>
          </a:prstGeom>
          <a:noFill/>
        </p:spPr>
        <p:txBody>
          <a:bodyPr wrap="square">
            <a:spAutoFit/>
          </a:bodyPr>
          <a:lstStyle/>
          <a:p>
            <a:pPr>
              <a:lnSpc>
                <a:spcPct val="115000"/>
              </a:lnSpc>
              <a:spcAft>
                <a:spcPts val="800"/>
              </a:spcAft>
            </a:pPr>
            <a:r>
              <a:rPr lang="en-IN" sz="3200" b="1" kern="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Working on the fundamentals: </a:t>
            </a:r>
          </a:p>
          <a:p>
            <a:pPr>
              <a:lnSpc>
                <a:spcPct val="115000"/>
              </a:lnSpc>
              <a:spcAft>
                <a:spcPts val="800"/>
              </a:spcAft>
            </a:pPr>
            <a:r>
              <a:rPr lang="en-IN" sz="3200" b="1" kern="100" dirty="0">
                <a:solidFill>
                  <a:srgbClr val="9FFFFF"/>
                </a:solidFill>
                <a:latin typeface="Garamond" panose="02020404030301010803" pitchFamily="18" charset="0"/>
                <a:ea typeface="Aptos" panose="020B0004020202020204" pitchFamily="34" charset="0"/>
                <a:cs typeface="Times New Roman" panose="02020603050405020304" pitchFamily="18" charset="0"/>
              </a:rPr>
              <a:t>N</a:t>
            </a:r>
            <a:r>
              <a:rPr lang="en-IN" sz="3200" kern="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o point chasing the results. Results are the outcomes of work done on the fundamental aspects. </a:t>
            </a:r>
          </a:p>
          <a:p>
            <a:pPr>
              <a:lnSpc>
                <a:spcPct val="115000"/>
              </a:lnSpc>
              <a:spcAft>
                <a:spcPts val="800"/>
              </a:spcAft>
            </a:pPr>
            <a:endParaRPr lang="en-IN" sz="3200" kern="100" dirty="0">
              <a:solidFill>
                <a:srgbClr val="9FFFFF"/>
              </a:solidFill>
              <a:latin typeface="Garamond" panose="02020404030301010803" pitchFamily="18" charset="0"/>
              <a:ea typeface="Aptos" panose="020B0004020202020204" pitchFamily="34" charset="0"/>
              <a:cs typeface="Times New Roman" panose="02020603050405020304" pitchFamily="18" charset="0"/>
            </a:endParaRPr>
          </a:p>
          <a:p>
            <a:pPr>
              <a:lnSpc>
                <a:spcPct val="115000"/>
              </a:lnSpc>
              <a:spcAft>
                <a:spcPts val="800"/>
              </a:spcAft>
            </a:pPr>
            <a:r>
              <a:rPr lang="en-IN" sz="3200" kern="100" dirty="0">
                <a:solidFill>
                  <a:srgbClr val="9FFFFF"/>
                </a:solidFill>
                <a:latin typeface="Garamond" panose="02020404030301010803" pitchFamily="18" charset="0"/>
                <a:ea typeface="Aptos" panose="020B0004020202020204" pitchFamily="34" charset="0"/>
                <a:cs typeface="Times New Roman" panose="02020603050405020304" pitchFamily="18" charset="0"/>
              </a:rPr>
              <a:t>F</a:t>
            </a:r>
            <a:r>
              <a:rPr lang="en-IN" sz="3200" kern="100" dirty="0">
                <a:solidFill>
                  <a:srgbClr val="9FFFFF"/>
                </a:solidFill>
                <a:effectLst/>
                <a:latin typeface="Garamond" panose="02020404030301010803" pitchFamily="18" charset="0"/>
                <a:ea typeface="Aptos" panose="020B0004020202020204" pitchFamily="34" charset="0"/>
                <a:cs typeface="Times New Roman" panose="02020603050405020304" pitchFamily="18" charset="0"/>
              </a:rPr>
              <a:t>undamental aspects -Team delivery, Understanding other team’s psyche, Motivating team whenever necessary rather than focusing on winning a situation</a:t>
            </a:r>
          </a:p>
        </p:txBody>
      </p:sp>
      <p:pic>
        <p:nvPicPr>
          <p:cNvPr id="9" name="Picture 2" descr="How Chak De! India Redefined Patriotism">
            <a:extLst>
              <a:ext uri="{FF2B5EF4-FFF2-40B4-BE49-F238E27FC236}">
                <a16:creationId xmlns:a16="http://schemas.microsoft.com/office/drawing/2014/main" id="{4CC254B5-B6A7-16A2-F94B-8D3E8D08A5D3}"/>
              </a:ext>
            </a:extLst>
          </p:cNvPr>
          <p:cNvPicPr>
            <a:picLocks noChangeAspect="1" noChangeArrowheads="1"/>
          </p:cNvPicPr>
          <p:nvPr/>
        </p:nvPicPr>
        <p:blipFill>
          <a:blip r:embed="rId2">
            <a:alphaModFix amt="30000"/>
            <a:extLst>
              <a:ext uri="{BEBA8EAE-BF5A-486C-A8C5-ECC9F3942E4B}">
                <a14:imgProps xmlns:a14="http://schemas.microsoft.com/office/drawing/2010/main">
                  <a14:imgLayer r:embed="rId3">
                    <a14:imgEffect>
                      <a14:sharpenSoften amount="-63000"/>
                    </a14:imgEffect>
                  </a14:imgLayer>
                </a14:imgProps>
              </a:ext>
              <a:ext uri="{28A0092B-C50C-407E-A947-70E740481C1C}">
                <a14:useLocalDpi xmlns:a14="http://schemas.microsoft.com/office/drawing/2010/main" val="0"/>
              </a:ext>
            </a:extLst>
          </a:blip>
          <a:srcRect/>
          <a:stretch>
            <a:fillRect/>
          </a:stretch>
        </p:blipFill>
        <p:spPr bwMode="auto">
          <a:xfrm>
            <a:off x="1892061" y="726057"/>
            <a:ext cx="8649418" cy="540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506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E1549AE-D138-841F-5290-79A213145F47}"/>
              </a:ext>
            </a:extLst>
          </p:cNvPr>
          <p:cNvSpPr txBox="1"/>
          <p:nvPr/>
        </p:nvSpPr>
        <p:spPr>
          <a:xfrm>
            <a:off x="1587260" y="2432649"/>
            <a:ext cx="8126083" cy="707886"/>
          </a:xfrm>
          <a:prstGeom prst="rect">
            <a:avLst/>
          </a:prstGeom>
          <a:noFill/>
        </p:spPr>
        <p:txBody>
          <a:bodyPr wrap="square" rtlCol="0">
            <a:spAutoFit/>
          </a:bodyPr>
          <a:lstStyle/>
          <a:p>
            <a:pPr algn="ctr"/>
            <a:r>
              <a:rPr lang="en-US" sz="4000" dirty="0">
                <a:solidFill>
                  <a:srgbClr val="9FFFFF"/>
                </a:solidFill>
                <a:latin typeface="Garamond" panose="02020404030301010803" pitchFamily="18" charset="0"/>
              </a:rPr>
              <a:t>Lessons from Nature </a:t>
            </a:r>
            <a:endParaRPr lang="en-IN" sz="4000" dirty="0">
              <a:solidFill>
                <a:srgbClr val="9FFFFF"/>
              </a:solidFill>
              <a:latin typeface="Garamond" panose="02020404030301010803" pitchFamily="18" charset="0"/>
            </a:endParaRPr>
          </a:p>
        </p:txBody>
      </p:sp>
    </p:spTree>
    <p:extLst>
      <p:ext uri="{BB962C8B-B14F-4D97-AF65-F5344CB8AC3E}">
        <p14:creationId xmlns:p14="http://schemas.microsoft.com/office/powerpoint/2010/main" val="719606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5" name="Picture 4" descr="A group of birds flying in the sky">
            <a:extLst>
              <a:ext uri="{FF2B5EF4-FFF2-40B4-BE49-F238E27FC236}">
                <a16:creationId xmlns:a16="http://schemas.microsoft.com/office/drawing/2014/main" id="{39961BE7-5B82-3F57-8D56-3F15D6C43C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119" y="431321"/>
            <a:ext cx="5459582" cy="4037162"/>
          </a:xfrm>
          <a:prstGeom prst="rect">
            <a:avLst/>
          </a:prstGeom>
        </p:spPr>
      </p:pic>
      <p:sp>
        <p:nvSpPr>
          <p:cNvPr id="6" name="TextBox 5">
            <a:extLst>
              <a:ext uri="{FF2B5EF4-FFF2-40B4-BE49-F238E27FC236}">
                <a16:creationId xmlns:a16="http://schemas.microsoft.com/office/drawing/2014/main" id="{F7422A00-8DB1-94DA-C95B-E9FADA974482}"/>
              </a:ext>
            </a:extLst>
          </p:cNvPr>
          <p:cNvSpPr txBox="1"/>
          <p:nvPr/>
        </p:nvSpPr>
        <p:spPr>
          <a:xfrm>
            <a:off x="7090916" y="431321"/>
            <a:ext cx="4364966" cy="4693593"/>
          </a:xfrm>
          <a:prstGeom prst="rect">
            <a:avLst/>
          </a:prstGeom>
          <a:noFill/>
        </p:spPr>
        <p:txBody>
          <a:bodyPr wrap="square" rtlCol="0">
            <a:spAutoFit/>
          </a:bodyPr>
          <a:lstStyle/>
          <a:p>
            <a:r>
              <a:rPr lang="en-US" sz="2300" dirty="0">
                <a:solidFill>
                  <a:srgbClr val="9FFFFF"/>
                </a:solidFill>
                <a:latin typeface="Garamond" panose="02020404030301010803" pitchFamily="18" charset="0"/>
              </a:rPr>
              <a:t>V Formation:</a:t>
            </a:r>
          </a:p>
          <a:p>
            <a:endParaRPr lang="en-US" sz="2300" dirty="0">
              <a:solidFill>
                <a:srgbClr val="9FFFFF"/>
              </a:solidFill>
              <a:latin typeface="Garamond" panose="02020404030301010803" pitchFamily="18" charset="0"/>
            </a:endParaRPr>
          </a:p>
          <a:p>
            <a:pPr marL="285750" indent="-285750">
              <a:buFont typeface="Arial" panose="020B0604020202020204" pitchFamily="34" charset="0"/>
              <a:buChar char="•"/>
            </a:pPr>
            <a:r>
              <a:rPr lang="en-US" sz="2300" b="0" i="0" dirty="0">
                <a:solidFill>
                  <a:srgbClr val="9FFFFF"/>
                </a:solidFill>
                <a:effectLst/>
                <a:latin typeface="Garamond" panose="02020404030301010803" pitchFamily="18" charset="0"/>
              </a:rPr>
              <a:t>It’s the most efficient way to fly.</a:t>
            </a:r>
          </a:p>
          <a:p>
            <a:endParaRPr lang="en-US" sz="2300" b="0" i="0" dirty="0">
              <a:solidFill>
                <a:srgbClr val="9FFFFF"/>
              </a:solidFill>
              <a:effectLst/>
              <a:latin typeface="Garamond" panose="02020404030301010803" pitchFamily="18" charset="0"/>
            </a:endParaRPr>
          </a:p>
          <a:p>
            <a:pPr marL="285750" indent="-285750">
              <a:buFont typeface="Arial" panose="020B0604020202020204" pitchFamily="34" charset="0"/>
              <a:buChar char="•"/>
            </a:pPr>
            <a:r>
              <a:rPr lang="en-US" sz="2300" b="0" i="0" dirty="0">
                <a:solidFill>
                  <a:srgbClr val="9FFFFF"/>
                </a:solidFill>
                <a:effectLst/>
                <a:latin typeface="Garamond" panose="02020404030301010803" pitchFamily="18" charset="0"/>
              </a:rPr>
              <a:t>as each bird flaps their wings, they lift the birds right behind them.</a:t>
            </a:r>
          </a:p>
          <a:p>
            <a:pPr marL="285750" indent="-285750">
              <a:buFont typeface="Arial" panose="020B0604020202020204" pitchFamily="34" charset="0"/>
              <a:buChar char="•"/>
            </a:pPr>
            <a:endParaRPr lang="en-US" sz="2300" b="0" i="0" dirty="0">
              <a:solidFill>
                <a:srgbClr val="9FFFFF"/>
              </a:solidFill>
              <a:effectLst/>
              <a:latin typeface="Garamond" panose="02020404030301010803" pitchFamily="18" charset="0"/>
            </a:endParaRPr>
          </a:p>
          <a:p>
            <a:pPr marL="285750" indent="-285750" algn="just">
              <a:buFont typeface="Arial" panose="020B0604020202020204" pitchFamily="34" charset="0"/>
              <a:buChar char="•"/>
            </a:pPr>
            <a:r>
              <a:rPr lang="en-US" sz="2300" b="0" i="0" dirty="0">
                <a:solidFill>
                  <a:srgbClr val="9FFFFF"/>
                </a:solidFill>
                <a:effectLst/>
                <a:latin typeface="Garamond" panose="02020404030301010803" pitchFamily="18" charset="0"/>
              </a:rPr>
              <a:t>And it’s not just the lead goose’s job to bear the brunt. When one bird gets tired, it falls into place in the back of the V where resistance is less, and the flying is easier</a:t>
            </a:r>
          </a:p>
        </p:txBody>
      </p:sp>
      <p:sp>
        <p:nvSpPr>
          <p:cNvPr id="7" name="TextBox 6">
            <a:extLst>
              <a:ext uri="{FF2B5EF4-FFF2-40B4-BE49-F238E27FC236}">
                <a16:creationId xmlns:a16="http://schemas.microsoft.com/office/drawing/2014/main" id="{0CB7C810-2E18-7B98-CAC7-1CABA7A533CE}"/>
              </a:ext>
            </a:extLst>
          </p:cNvPr>
          <p:cNvSpPr txBox="1"/>
          <p:nvPr/>
        </p:nvSpPr>
        <p:spPr>
          <a:xfrm>
            <a:off x="736118" y="5133540"/>
            <a:ext cx="10719764" cy="1154162"/>
          </a:xfrm>
          <a:prstGeom prst="rect">
            <a:avLst/>
          </a:prstGeom>
          <a:noFill/>
        </p:spPr>
        <p:txBody>
          <a:bodyPr wrap="square" rtlCol="0">
            <a:spAutoFit/>
          </a:bodyPr>
          <a:lstStyle/>
          <a:p>
            <a:pPr algn="just"/>
            <a:r>
              <a:rPr lang="en-US" sz="2300" b="0" i="0" dirty="0">
                <a:solidFill>
                  <a:srgbClr val="9FFFFF"/>
                </a:solidFill>
                <a:effectLst/>
                <a:latin typeface="Garamond" panose="02020404030301010803" pitchFamily="18" charset="0"/>
              </a:rPr>
              <a:t>If a goose is sick or wounded and needs to drop out, two other geese leave the formation with the injured bird and follow it down to protect it. There they stay until it has passed or healed enough to rejoin the group. </a:t>
            </a:r>
            <a:endParaRPr lang="en-IN" sz="2300" dirty="0">
              <a:solidFill>
                <a:srgbClr val="9FFFFF"/>
              </a:solidFill>
              <a:latin typeface="Garamond" panose="02020404030301010803" pitchFamily="18" charset="0"/>
            </a:endParaRPr>
          </a:p>
        </p:txBody>
      </p:sp>
    </p:spTree>
    <p:extLst>
      <p:ext uri="{BB962C8B-B14F-4D97-AF65-F5344CB8AC3E}">
        <p14:creationId xmlns:p14="http://schemas.microsoft.com/office/powerpoint/2010/main" val="53132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1" dur="500"/>
                                        <p:tgtEl>
                                          <p:spTgt spid="6">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randombar(horizontal)">
                                      <p:cBhvr>
                                        <p:cTn id="26" dur="500"/>
                                        <p:tgtEl>
                                          <p:spTgt spid="6">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randombar(horizontal)">
                                      <p:cBhvr>
                                        <p:cTn id="31" dur="500"/>
                                        <p:tgtEl>
                                          <p:spTgt spid="6">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Effect transition="in" filter="randombar(horizontal)">
                                      <p:cBhvr>
                                        <p:cTn id="3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3074" name="Picture 2" descr="846 Ants Carry Food Stock Photos - Free &amp; Royalty-Free Stock Photos from  Dreamstime">
            <a:extLst>
              <a:ext uri="{FF2B5EF4-FFF2-40B4-BE49-F238E27FC236}">
                <a16:creationId xmlns:a16="http://schemas.microsoft.com/office/drawing/2014/main" id="{291472FE-E2FA-C65C-E685-46C96AE3B4C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0" y="1290637"/>
            <a:ext cx="7620000" cy="4276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00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Effect transition="in" filter="fade">
                                      <p:cBhvr>
                                        <p:cTn id="9"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alpha val="78000"/>
          </a:schemeClr>
        </a:solidFill>
        <a:effectLst/>
      </p:bgPr>
    </p:bg>
    <p:spTree>
      <p:nvGrpSpPr>
        <p:cNvPr id="1" name=""/>
        <p:cNvGrpSpPr/>
        <p:nvPr/>
      </p:nvGrpSpPr>
      <p:grpSpPr>
        <a:xfrm>
          <a:off x="0" y="0"/>
          <a:ext cx="0" cy="0"/>
          <a:chOff x="0" y="0"/>
          <a:chExt cx="0" cy="0"/>
        </a:xfrm>
      </p:grpSpPr>
      <p:pic>
        <p:nvPicPr>
          <p:cNvPr id="3074" name="Picture 2" descr="Motorcycle Display Team Stock Photo - Download Image Now - Indian Army,  Parade, India - iStock">
            <a:extLst>
              <a:ext uri="{FF2B5EF4-FFF2-40B4-BE49-F238E27FC236}">
                <a16:creationId xmlns:a16="http://schemas.microsoft.com/office/drawing/2014/main" id="{7D8929E3-65A8-C8C9-AADA-7D7380684E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206" y="182233"/>
            <a:ext cx="6586270" cy="439084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ndian Army's Daredevils set new world record">
            <a:extLst>
              <a:ext uri="{FF2B5EF4-FFF2-40B4-BE49-F238E27FC236}">
                <a16:creationId xmlns:a16="http://schemas.microsoft.com/office/drawing/2014/main" id="{D6B3B482-4D22-DDDE-50AB-894DA00161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391" y="2439120"/>
            <a:ext cx="5690556" cy="4267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239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3024</TotalTime>
  <Words>389</Words>
  <Application>Microsoft Office PowerPoint</Application>
  <PresentationFormat>Widescreen</PresentationFormat>
  <Paragraphs>74</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Aptos</vt:lpstr>
      <vt:lpstr>Aptos Display</vt:lpstr>
      <vt:lpstr>Arial</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Advantages of teamwork</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Space Konstryst</dc:creator>
  <cp:lastModifiedBy>Space Konstryst</cp:lastModifiedBy>
  <cp:revision>36</cp:revision>
  <dcterms:created xsi:type="dcterms:W3CDTF">2025-03-04T05:35:13Z</dcterms:created>
  <dcterms:modified xsi:type="dcterms:W3CDTF">2025-04-05T04:22:44Z</dcterms:modified>
</cp:coreProperties>
</file>